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1"/>
  </p:sldMasterIdLst>
  <p:notesMasterIdLst>
    <p:notesMasterId r:id="rId26"/>
  </p:notesMasterIdLst>
  <p:handoutMasterIdLst>
    <p:handoutMasterId r:id="rId27"/>
  </p:handoutMasterIdLst>
  <p:sldIdLst>
    <p:sldId id="2076138457" r:id="rId2"/>
    <p:sldId id="2076138493" r:id="rId3"/>
    <p:sldId id="2076138498" r:id="rId4"/>
    <p:sldId id="2076138507" r:id="rId5"/>
    <p:sldId id="2076138502" r:id="rId6"/>
    <p:sldId id="2076138508" r:id="rId7"/>
    <p:sldId id="2076138509" r:id="rId8"/>
    <p:sldId id="2076138510" r:id="rId9"/>
    <p:sldId id="2076138515" r:id="rId10"/>
    <p:sldId id="2076138516" r:id="rId11"/>
    <p:sldId id="2076138519" r:id="rId12"/>
    <p:sldId id="2076138511" r:id="rId13"/>
    <p:sldId id="2076138512" r:id="rId14"/>
    <p:sldId id="1702" r:id="rId15"/>
    <p:sldId id="1703" r:id="rId16"/>
    <p:sldId id="2076138366" r:id="rId17"/>
    <p:sldId id="1695" r:id="rId18"/>
    <p:sldId id="1694" r:id="rId19"/>
    <p:sldId id="2076138518" r:id="rId20"/>
    <p:sldId id="2076138514" r:id="rId21"/>
    <p:sldId id="1696" r:id="rId22"/>
    <p:sldId id="1701" r:id="rId23"/>
    <p:sldId id="2076138517" r:id="rId24"/>
    <p:sldId id="2076138513" r:id="rId25"/>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15:guide id="2" orient="horz" pos="640" userDrawn="1">
          <p15:clr>
            <a:srgbClr val="A4A3A4"/>
          </p15:clr>
        </p15:guide>
        <p15:guide id="3"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50E6FF"/>
    <a:srgbClr val="0F780F"/>
    <a:srgbClr val="2F2F2F"/>
    <a:srgbClr val="666666"/>
    <a:srgbClr val="000000"/>
    <a:srgbClr val="8661C5"/>
    <a:srgbClr val="D59DFF"/>
    <a:srgbClr val="0069BA"/>
    <a:srgbClr val="9BF00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67" autoAdjust="0"/>
    <p:restoredTop sz="96326" autoAdjust="0"/>
  </p:normalViewPr>
  <p:slideViewPr>
    <p:cSldViewPr snapToGrid="0">
      <p:cViewPr varScale="1">
        <p:scale>
          <a:sx n="69" d="100"/>
          <a:sy n="69" d="100"/>
        </p:scale>
        <p:origin x="24" y="651"/>
      </p:cViewPr>
      <p:guideLst>
        <p:guide orient="horz" pos="640"/>
        <p:guide pos="3840"/>
      </p:guideLst>
    </p:cSldViewPr>
  </p:slideViewPr>
  <p:outlineViewPr>
    <p:cViewPr>
      <p:scale>
        <a:sx n="33" d="100"/>
        <a:sy n="33" d="100"/>
      </p:scale>
      <p:origin x="0" y="-41080"/>
    </p:cViewPr>
  </p:outlineViewPr>
  <p:notesTextViewPr>
    <p:cViewPr>
      <p:scale>
        <a:sx n="125" d="100"/>
        <a:sy n="125" d="100"/>
      </p:scale>
      <p:origin x="0" y="0"/>
    </p:cViewPr>
  </p:notesTextViewPr>
  <p:sorterViewPr>
    <p:cViewPr varScale="1">
      <p:scale>
        <a:sx n="1" d="1"/>
        <a:sy n="1" d="1"/>
      </p:scale>
      <p:origin x="0" y="-20925"/>
    </p:cViewPr>
  </p:sorterViewPr>
  <p:notesViewPr>
    <p:cSldViewPr snapToGrid="0" showGuides="1">
      <p:cViewPr varScale="1">
        <p:scale>
          <a:sx n="169" d="100"/>
          <a:sy n="169" d="100"/>
        </p:scale>
        <p:origin x="5232" y="1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9/24/2021 8:51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0.jpg>
</file>

<file path=ppt/media/image21.jpg>
</file>

<file path=ppt/media/image22.jpeg>
</file>

<file path=ppt/media/image23.jpg>
</file>

<file path=ppt/media/image24.png>
</file>

<file path=ppt/media/image25.jpg>
</file>

<file path=ppt/media/image26.jpg>
</file>

<file path=ppt/media/image27.jpg>
</file>

<file path=ppt/media/image4.jpg>
</file>

<file path=ppt/media/image5.jpg>
</file>

<file path=ppt/media/image6.jp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9/24/2021 8:44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9/24/2021 8:44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18011715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9/24/2021 8:44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31435663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9/24/2021 8:44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8267500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Master" Target="../slideMasters/slideMaster1.xml"/><Relationship Id="rId4" Type="http://schemas.openxmlformats.org/officeDocument/2006/relationships/image" Target="../media/image16.jp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Master" Target="../slideMasters/slideMaster1.xml"/><Relationship Id="rId5" Type="http://schemas.openxmlformats.org/officeDocument/2006/relationships/image" Target="../media/image20.jpg"/><Relationship Id="rId4" Type="http://schemas.openxmlformats.org/officeDocument/2006/relationships/image" Target="../media/image19.jp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dirty="0"/>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345095137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15770881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25625778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7497528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dirty="0"/>
              <a:t>Section Name</a:t>
            </a:r>
          </a:p>
        </p:txBody>
      </p:sp>
    </p:spTree>
    <p:extLst>
      <p:ext uri="{BB962C8B-B14F-4D97-AF65-F5344CB8AC3E}">
        <p14:creationId xmlns:p14="http://schemas.microsoft.com/office/powerpoint/2010/main" val="11667776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dirty="0"/>
              <a:t>Appendix</a:t>
            </a:r>
          </a:p>
        </p:txBody>
      </p:sp>
    </p:spTree>
    <p:extLst>
      <p:ext uri="{BB962C8B-B14F-4D97-AF65-F5344CB8AC3E}">
        <p14:creationId xmlns:p14="http://schemas.microsoft.com/office/powerpoint/2010/main" val="235373038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1_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35285085"/>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2_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5683233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3_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0732131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4_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0432039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6_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1005406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885701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107088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691834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9388161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6551895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endParaRPr lang="en-US" dirty="0"/>
          </a:p>
        </p:txBody>
      </p:sp>
    </p:spTree>
    <p:extLst>
      <p:ext uri="{BB962C8B-B14F-4D97-AF65-F5344CB8AC3E}">
        <p14:creationId xmlns:p14="http://schemas.microsoft.com/office/powerpoint/2010/main" val="613384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589192910"/>
      </p:ext>
    </p:extLst>
  </p:cSld>
  <p:clrMapOvr>
    <a:masterClrMapping/>
  </p:clrMapOvr>
  <p:transition>
    <p:fade/>
  </p:transition>
  <p:extLst>
    <p:ext uri="{DCECCB84-F9BA-43D5-87BE-67443E8EF086}">
      <p15:sldGuideLst xmlns:p15="http://schemas.microsoft.com/office/powerpoint/2012/main">
        <p15:guide id="2" orient="horz" pos="1162" userDrawn="1">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287030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658693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33069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22089322"/>
      </p:ext>
    </p:extLst>
  </p:cSld>
  <p:clrMapOvr>
    <a:masterClrMapping/>
  </p:clrMapOvr>
  <p:transition>
    <p:fade/>
  </p:transition>
  <p:extLst>
    <p:ext uri="{DCECCB84-F9BA-43D5-87BE-67443E8EF086}">
      <p15:sldGuideLst xmlns:p15="http://schemas.microsoft.com/office/powerpoint/2012/main">
        <p15:guide id="3" orient="horz" pos="1162" userDrawn="1">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5996806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12510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52274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33180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75761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68791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467587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870829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3890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68886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47838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213786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185091634"/>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0899690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59853017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endParaRPr lang="en-US" dirty="0"/>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212407088"/>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435284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651670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userDrawn="1">
          <p15:clr>
            <a:srgbClr val="A4A3A4"/>
          </p15:clr>
        </p15:guide>
        <p15:guide id="19" pos="334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179627729"/>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9369899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endParaRPr lang="en-US" dirty="0"/>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19094434"/>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2058752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624772569"/>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82817732"/>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529992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0590399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5616026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675316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746468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dirty="0"/>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dirty="0"/>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dirty="0"/>
              <a:t>Add quote text here Add quote text here Add quote text here Add quote text here Add quote text here</a:t>
            </a:r>
          </a:p>
        </p:txBody>
      </p:sp>
    </p:spTree>
    <p:extLst>
      <p:ext uri="{BB962C8B-B14F-4D97-AF65-F5344CB8AC3E}">
        <p14:creationId xmlns:p14="http://schemas.microsoft.com/office/powerpoint/2010/main" val="327056325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dirty="0"/>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dirty="0"/>
              <a:t>Add quote text here</a:t>
            </a:r>
          </a:p>
        </p:txBody>
      </p:sp>
    </p:spTree>
    <p:extLst>
      <p:ext uri="{BB962C8B-B14F-4D97-AF65-F5344CB8AC3E}">
        <p14:creationId xmlns:p14="http://schemas.microsoft.com/office/powerpoint/2010/main" val="160695231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userDrawn="1">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dirty="0"/>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endParaRPr lang="en-US" dirty="0"/>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dirty="0"/>
              <a:t>Add quote text here</a:t>
            </a:r>
          </a:p>
        </p:txBody>
      </p:sp>
    </p:spTree>
    <p:extLst>
      <p:ext uri="{BB962C8B-B14F-4D97-AF65-F5344CB8AC3E}">
        <p14:creationId xmlns:p14="http://schemas.microsoft.com/office/powerpoint/2010/main" val="103861675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userDrawn="1">
          <p15:clr>
            <a:srgbClr val="5ACBF0"/>
          </p15:clr>
        </p15:guide>
        <p15:guide id="7" pos="4747" userDrawn="1">
          <p15:clr>
            <a:srgbClr val="5ACBF0"/>
          </p15:clr>
        </p15:guide>
        <p15:guide id="8" pos="4936">
          <p15:clr>
            <a:srgbClr val="5ACBF0"/>
          </p15:clr>
        </p15:guide>
        <p15:guide id="9" pos="5123">
          <p15:clr>
            <a:srgbClr val="5ACBF0"/>
          </p15:clr>
        </p15:guide>
        <p15:guide id="10" orient="horz" pos="3465" userDrawn="1">
          <p15:clr>
            <a:srgbClr val="5ACBF0"/>
          </p15:clr>
        </p15:guide>
        <p15:guide id="11" orient="horz" pos="1956" userDrawn="1">
          <p15:clr>
            <a:srgbClr val="FBAE40"/>
          </p15:clr>
        </p15:guide>
        <p15:guide id="12" pos="1096" userDrawn="1">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6961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04964009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8673704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userDrawn="1">
          <p15:clr>
            <a:srgbClr val="FBAE40"/>
          </p15:clr>
        </p15:guide>
        <p15:guide id="6" pos="3364"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78310202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8148746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5187997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7770739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Tree>
    <p:extLst>
      <p:ext uri="{BB962C8B-B14F-4D97-AF65-F5344CB8AC3E}">
        <p14:creationId xmlns:p14="http://schemas.microsoft.com/office/powerpoint/2010/main" val="367836929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Tree>
    <p:extLst>
      <p:ext uri="{BB962C8B-B14F-4D97-AF65-F5344CB8AC3E}">
        <p14:creationId xmlns:p14="http://schemas.microsoft.com/office/powerpoint/2010/main" val="152312443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dirty="0"/>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9248679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75047256"/>
      </p:ext>
    </p:extLst>
  </p:cSld>
  <p:clrMapOvr>
    <a:masterClrMapping/>
  </p:clrMapOvr>
  <p:transition>
    <p:fade/>
  </p:transition>
  <p:extLst>
    <p:ext uri="{DCECCB84-F9BA-43D5-87BE-67443E8EF086}">
      <p15:sldGuideLst xmlns:p15="http://schemas.microsoft.com/office/powerpoint/2012/main">
        <p15:guide id="13" pos="4929" userDrawn="1">
          <p15:clr>
            <a:srgbClr val="5ACBF0"/>
          </p15:clr>
        </p15:guide>
        <p15:guide id="29" orient="horz" pos="2160">
          <p15:clr>
            <a:srgbClr val="5ACBF0"/>
          </p15:clr>
        </p15:guide>
        <p15:guide id="30" pos="4566" userDrawn="1">
          <p15:clr>
            <a:srgbClr val="5ACBF0"/>
          </p15:clr>
        </p15:guide>
        <p15:guide id="31" pos="4203" userDrawn="1">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8644385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dirty="0"/>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05326340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userDrawn="1">
          <p15:clr>
            <a:srgbClr val="A4A3A4"/>
          </p15:clr>
        </p15:guide>
        <p15:guide id="28" pos="3840">
          <p15:clr>
            <a:srgbClr val="F26B43"/>
          </p15:clr>
        </p15:guide>
        <p15:guide id="29" pos="3454" userDrawn="1">
          <p15:clr>
            <a:srgbClr val="FBAE40"/>
          </p15:clr>
        </p15:guide>
        <p15:guide id="30" pos="4203"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5999618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dirty="0"/>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dirty="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dirty="0">
              <a:solidFill>
                <a:schemeClr val="bg1"/>
              </a:solidFill>
              <a:latin typeface="Segoe UI" panose="020B0502040204020203" pitchFamily="34" charset="0"/>
              <a:cs typeface="Segoe UI" panose="020B0502040204020203" pitchFamily="34" charset="0"/>
            </a:endParaRPr>
          </a:p>
          <a:p>
            <a:pPr>
              <a:lnSpc>
                <a:spcPct val="100000"/>
              </a:lnSpc>
            </a:pPr>
            <a:r>
              <a:rPr lang="en-US" sz="1800" b="0" dirty="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Financial</a:t>
            </a:r>
          </a:p>
          <a:p>
            <a:pPr lvl="0"/>
            <a:r>
              <a:rPr lang="en-US" dirty="0"/>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Percentage</a:t>
            </a:r>
          </a:p>
          <a:p>
            <a:pPr lvl="0"/>
            <a:r>
              <a:rPr lang="en-US" dirty="0"/>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Additional</a:t>
            </a:r>
          </a:p>
          <a:p>
            <a:pPr lvl="0"/>
            <a:r>
              <a:rPr lang="en-US" dirty="0"/>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Tree>
    <p:extLst>
      <p:ext uri="{BB962C8B-B14F-4D97-AF65-F5344CB8AC3E}">
        <p14:creationId xmlns:p14="http://schemas.microsoft.com/office/powerpoint/2010/main" val="3455035362"/>
      </p:ext>
    </p:extLst>
  </p:cSld>
  <p:clrMapOvr>
    <a:masterClrMapping/>
  </p:clrMapOvr>
  <p:transition>
    <p:fade/>
  </p:transition>
  <p:extLst>
    <p:ext uri="{DCECCB84-F9BA-43D5-87BE-67443E8EF086}">
      <p15:sldGuideLst xmlns:p15="http://schemas.microsoft.com/office/powerpoint/2012/main">
        <p15:guide id="16" pos="3754" userDrawn="1">
          <p15:clr>
            <a:srgbClr val="A4A3A4"/>
          </p15:clr>
        </p15:guide>
        <p15:guide id="17" pos="3931" userDrawn="1">
          <p15:clr>
            <a:srgbClr val="A4A3A4"/>
          </p15:clr>
        </p15:guide>
        <p15:guide id="20" pos="4937">
          <p15:clr>
            <a:srgbClr val="A4A3A4"/>
          </p15:clr>
        </p15:guide>
        <p15:guide id="21" pos="5133" userDrawn="1">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userDrawn="1">
          <p15:clr>
            <a:srgbClr val="FBAE40"/>
          </p15:clr>
        </p15:guide>
        <p15:guide id="32" orient="horz" pos="1162" userDrawn="1">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dirty="0"/>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endParaRPr lang="en-US" dirty="0"/>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endParaRPr lang="en-US" dirty="0"/>
          </a:p>
        </p:txBody>
      </p:sp>
    </p:spTree>
    <p:extLst>
      <p:ext uri="{BB962C8B-B14F-4D97-AF65-F5344CB8AC3E}">
        <p14:creationId xmlns:p14="http://schemas.microsoft.com/office/powerpoint/2010/main" val="835566677"/>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guide id="31" orient="horz" pos="2704" userDrawn="1">
          <p15:clr>
            <a:srgbClr val="5ACBF0"/>
          </p15:clr>
        </p15:guide>
        <p15:guide id="32" pos="6947" userDrawn="1">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dirty="0"/>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endParaRPr lang="en-US" dirty="0"/>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endParaRPr lang="en-US" dirty="0"/>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endParaRPr lang="en-US" dirty="0"/>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endParaRPr lang="en-US" dirty="0"/>
          </a:p>
        </p:txBody>
      </p:sp>
    </p:spTree>
    <p:extLst>
      <p:ext uri="{BB962C8B-B14F-4D97-AF65-F5344CB8AC3E}">
        <p14:creationId xmlns:p14="http://schemas.microsoft.com/office/powerpoint/2010/main" val="648551354"/>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userDrawn="1">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156213940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38011785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dirty="0"/>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Tree>
    <p:extLst>
      <p:ext uri="{BB962C8B-B14F-4D97-AF65-F5344CB8AC3E}">
        <p14:creationId xmlns:p14="http://schemas.microsoft.com/office/powerpoint/2010/main" val="30921821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9006332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68473859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5503519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7724713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694579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74459593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47228313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778416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422873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893271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080298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endParaRPr lang="en-US" dirty="0"/>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438410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97853416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endParaRPr lang="en-US" dirty="0"/>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1656685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dirty="0"/>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12063983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18" Type="http://schemas.openxmlformats.org/officeDocument/2006/relationships/slideLayout" Target="../slideLayouts/slideLayout118.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19"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120" Type="http://schemas.openxmlformats.org/officeDocument/2006/relationships/image" Target="../media/image1.emf"/><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20"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609" r:id="rId2"/>
    <p:sldLayoutId id="2147484577" r:id="rId3"/>
    <p:sldLayoutId id="2147485286" r:id="rId4"/>
    <p:sldLayoutId id="2147485390" r:id="rId5"/>
    <p:sldLayoutId id="2147484610" r:id="rId6"/>
    <p:sldLayoutId id="2147485389" r:id="rId7"/>
    <p:sldLayoutId id="2147485395" r:id="rId8"/>
    <p:sldLayoutId id="2147485396" r:id="rId9"/>
    <p:sldLayoutId id="2147484710" r:id="rId10"/>
    <p:sldLayoutId id="2147484240" r:id="rId11"/>
    <p:sldLayoutId id="2147484910" r:id="rId12"/>
    <p:sldLayoutId id="2147484911" r:id="rId13"/>
    <p:sldLayoutId id="2147485050" r:id="rId14"/>
    <p:sldLayoutId id="2147485165" r:id="rId15"/>
    <p:sldLayoutId id="2147484941" r:id="rId16"/>
    <p:sldLayoutId id="2147484942" r:id="rId17"/>
    <p:sldLayoutId id="2147485162" r:id="rId18"/>
    <p:sldLayoutId id="2147484639" r:id="rId19"/>
    <p:sldLayoutId id="2147484943" r:id="rId20"/>
    <p:sldLayoutId id="2147484603" r:id="rId21"/>
    <p:sldLayoutId id="2147485324" r:id="rId22"/>
    <p:sldLayoutId id="2147485326" r:id="rId23"/>
    <p:sldLayoutId id="2147485327" r:id="rId24"/>
    <p:sldLayoutId id="2147485328" r:id="rId25"/>
    <p:sldLayoutId id="2147485329" r:id="rId26"/>
    <p:sldLayoutId id="2147485330" r:id="rId27"/>
    <p:sldLayoutId id="2147485325" r:id="rId28"/>
    <p:sldLayoutId id="2147485331" r:id="rId29"/>
    <p:sldLayoutId id="2147485332" r:id="rId30"/>
    <p:sldLayoutId id="2147485366" r:id="rId31"/>
    <p:sldLayoutId id="2147485333" r:id="rId32"/>
    <p:sldLayoutId id="2147485334" r:id="rId33"/>
    <p:sldLayoutId id="2147485394" r:id="rId34"/>
    <p:sldLayoutId id="2147485340" r:id="rId35"/>
    <p:sldLayoutId id="2147485346" r:id="rId36"/>
    <p:sldLayoutId id="2147485349" r:id="rId37"/>
    <p:sldLayoutId id="2147485351" r:id="rId38"/>
    <p:sldLayoutId id="2147485369" r:id="rId39"/>
    <p:sldLayoutId id="2147485363" r:id="rId40"/>
    <p:sldLayoutId id="2147485370" r:id="rId41"/>
    <p:sldLayoutId id="2147484833" r:id="rId42"/>
    <p:sldLayoutId id="2147484834" r:id="rId43"/>
    <p:sldLayoutId id="2147484835" r:id="rId44"/>
    <p:sldLayoutId id="2147485385" r:id="rId45"/>
    <p:sldLayoutId id="2147485387" r:id="rId46"/>
    <p:sldLayoutId id="2147485382" r:id="rId47"/>
    <p:sldLayoutId id="2147484922" r:id="rId48"/>
    <p:sldLayoutId id="2147484923" r:id="rId49"/>
    <p:sldLayoutId id="2147485287" r:id="rId50"/>
    <p:sldLayoutId id="2147484924" r:id="rId51"/>
    <p:sldLayoutId id="2147484839" r:id="rId52"/>
    <p:sldLayoutId id="2147484840" r:id="rId53"/>
    <p:sldLayoutId id="2147485383" r:id="rId54"/>
    <p:sldLayoutId id="2147484841" r:id="rId55"/>
    <p:sldLayoutId id="2147484842" r:id="rId56"/>
    <p:sldLayoutId id="2147484843" r:id="rId57"/>
    <p:sldLayoutId id="2147484938" r:id="rId58"/>
    <p:sldLayoutId id="2147484939" r:id="rId59"/>
    <p:sldLayoutId id="2147484940" r:id="rId60"/>
    <p:sldLayoutId id="2147485161" r:id="rId61"/>
    <p:sldLayoutId id="2147485152" r:id="rId62"/>
    <p:sldLayoutId id="2147485153" r:id="rId63"/>
    <p:sldLayoutId id="2147485154" r:id="rId64"/>
    <p:sldLayoutId id="2147485379" r:id="rId65"/>
    <p:sldLayoutId id="2147485380" r:id="rId66"/>
    <p:sldLayoutId id="2147485381" r:id="rId67"/>
    <p:sldLayoutId id="2147484944" r:id="rId68"/>
    <p:sldLayoutId id="2147484945" r:id="rId69"/>
    <p:sldLayoutId id="2147485372" r:id="rId70"/>
    <p:sldLayoutId id="2147485373" r:id="rId71"/>
    <p:sldLayoutId id="2147485388" r:id="rId72"/>
    <p:sldLayoutId id="2147485296" r:id="rId73"/>
    <p:sldLayoutId id="2147485392" r:id="rId74"/>
    <p:sldLayoutId id="2147485393" r:id="rId75"/>
    <p:sldLayoutId id="2147485368" r:id="rId76"/>
    <p:sldLayoutId id="2147485367" r:id="rId77"/>
    <p:sldLayoutId id="2147485292" r:id="rId78"/>
    <p:sldLayoutId id="2147485294" r:id="rId79"/>
    <p:sldLayoutId id="2147485338" r:id="rId80"/>
    <p:sldLayoutId id="2147485339" r:id="rId81"/>
    <p:sldLayoutId id="2147485360" r:id="rId82"/>
    <p:sldLayoutId id="2147485364" r:id="rId83"/>
    <p:sldLayoutId id="2147485365" r:id="rId84"/>
    <p:sldLayoutId id="2147485352" r:id="rId85"/>
    <p:sldLayoutId id="2147485353" r:id="rId86"/>
    <p:sldLayoutId id="2147485354" r:id="rId87"/>
    <p:sldLayoutId id="2147485355" r:id="rId88"/>
    <p:sldLayoutId id="2147485356" r:id="rId89"/>
    <p:sldLayoutId id="2147485374" r:id="rId90"/>
    <p:sldLayoutId id="2147485375" r:id="rId91"/>
    <p:sldLayoutId id="2147485376" r:id="rId92"/>
    <p:sldLayoutId id="2147485377" r:id="rId93"/>
    <p:sldLayoutId id="2147485378" r:id="rId94"/>
    <p:sldLayoutId id="2147485137" r:id="rId95"/>
    <p:sldLayoutId id="2147485138" r:id="rId96"/>
    <p:sldLayoutId id="2147485139" r:id="rId97"/>
    <p:sldLayoutId id="2147485140" r:id="rId98"/>
    <p:sldLayoutId id="2147485141" r:id="rId99"/>
    <p:sldLayoutId id="2147485142" r:id="rId100"/>
    <p:sldLayoutId id="2147484249" r:id="rId101"/>
    <p:sldLayoutId id="2147484640" r:id="rId102"/>
    <p:sldLayoutId id="2147485288" r:id="rId103"/>
    <p:sldLayoutId id="2147485290" r:id="rId104"/>
    <p:sldLayoutId id="2147485289" r:id="rId105"/>
    <p:sldLayoutId id="2147485291" r:id="rId106"/>
    <p:sldLayoutId id="2147484584" r:id="rId107"/>
    <p:sldLayoutId id="2147484583" r:id="rId108"/>
    <p:sldLayoutId id="2147484671" r:id="rId109"/>
    <p:sldLayoutId id="2147484673" r:id="rId110"/>
    <p:sldLayoutId id="2147485391" r:id="rId111"/>
    <p:sldLayoutId id="2147484299" r:id="rId112"/>
    <p:sldLayoutId id="2147484263" r:id="rId113"/>
    <p:sldLayoutId id="2147485397" r:id="rId114"/>
    <p:sldLayoutId id="2147485398" r:id="rId115"/>
    <p:sldLayoutId id="2147485399" r:id="rId116"/>
    <p:sldLayoutId id="2147485400" r:id="rId117"/>
    <p:sldLayoutId id="2147485402" r:id="rId118"/>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6.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xml"/><Relationship Id="rId1" Type="http://schemas.openxmlformats.org/officeDocument/2006/relationships/slideLayout" Target="../slideLayouts/slideLayout49.xml"/><Relationship Id="rId5" Type="http://schemas.openxmlformats.org/officeDocument/2006/relationships/hyperlink" Target="https://creativecommons.org/licenses/by/3.0/" TargetMode="External"/><Relationship Id="rId4" Type="http://schemas.openxmlformats.org/officeDocument/2006/relationships/hyperlink" Target="http://accidentaladvocate.blogspot.com/2017/01/7-things-to-know-before-going-for-hair.htm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42.xml"/></Relationships>
</file>

<file path=ppt/slides/_rels/slide20.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xml"/><Relationship Id="rId1" Type="http://schemas.openxmlformats.org/officeDocument/2006/relationships/slideLayout" Target="../slideLayouts/slideLayout4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24.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3.xml"/><Relationship Id="rId1" Type="http://schemas.openxmlformats.org/officeDocument/2006/relationships/slideLayout" Target="../slideLayouts/slideLayout49.xml"/><Relationship Id="rId5" Type="http://schemas.openxmlformats.org/officeDocument/2006/relationships/hyperlink" Target="https://creativecommons.org/licenses/by-nc-nd/3.0/" TargetMode="External"/><Relationship Id="rId4" Type="http://schemas.openxmlformats.org/officeDocument/2006/relationships/hyperlink" Target="https://www.flickr.com/photos/sieuyen/5287393282"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pxhere.com/en/photo/1283493" TargetMode="External"/><Relationship Id="rId2" Type="http://schemas.openxmlformats.org/officeDocument/2006/relationships/image" Target="../media/image23.jpg"/><Relationship Id="rId1" Type="http://schemas.openxmlformats.org/officeDocument/2006/relationships/slideLayout" Target="../slideLayouts/slideLayout4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C04F4-D44B-034E-BDA3-B1A28177F4AC}"/>
              </a:ext>
            </a:extLst>
          </p:cNvPr>
          <p:cNvSpPr>
            <a:spLocks noGrp="1"/>
          </p:cNvSpPr>
          <p:nvPr>
            <p:ph type="title"/>
          </p:nvPr>
        </p:nvSpPr>
        <p:spPr>
          <a:xfrm>
            <a:off x="588263" y="2548652"/>
            <a:ext cx="4167887" cy="984885"/>
          </a:xfrm>
        </p:spPr>
        <p:txBody>
          <a:bodyPr/>
          <a:lstStyle/>
          <a:p>
            <a:r>
              <a:rPr lang="en-US" sz="3200"/>
              <a:t>C</a:t>
            </a:r>
            <a:r>
              <a:rPr lang="en-US" sz="3200" baseline="30000"/>
              <a:t>♯</a:t>
            </a:r>
            <a:br>
              <a:rPr lang="en-US" sz="3200" baseline="30000"/>
            </a:br>
            <a:r>
              <a:rPr lang="en-US" sz="3200"/>
              <a:t>Lambdas and LINQ</a:t>
            </a:r>
            <a:endParaRPr lang="en-US" sz="3200" baseline="30000" dirty="0"/>
          </a:p>
        </p:txBody>
      </p:sp>
      <p:sp>
        <p:nvSpPr>
          <p:cNvPr id="3" name="Text Placeholder 2">
            <a:extLst>
              <a:ext uri="{FF2B5EF4-FFF2-40B4-BE49-F238E27FC236}">
                <a16:creationId xmlns:a16="http://schemas.microsoft.com/office/drawing/2014/main" id="{8979BC2D-2378-144D-8779-2C4A3D32B56B}"/>
              </a:ext>
            </a:extLst>
          </p:cNvPr>
          <p:cNvSpPr>
            <a:spLocks noGrp="1"/>
          </p:cNvSpPr>
          <p:nvPr>
            <p:ph type="body" sz="quarter" idx="12"/>
          </p:nvPr>
        </p:nvSpPr>
        <p:spPr>
          <a:xfrm>
            <a:off x="582042" y="3962400"/>
            <a:ext cx="4164583" cy="1015663"/>
          </a:xfrm>
        </p:spPr>
        <p:txBody>
          <a:bodyPr/>
          <a:lstStyle/>
          <a:p>
            <a:r>
              <a:rPr lang="en-US" dirty="0"/>
              <a:t>Rasmus Lystrøm</a:t>
            </a:r>
          </a:p>
          <a:p>
            <a:r>
              <a:rPr lang="en-US" dirty="0"/>
              <a:t>Associate Professor</a:t>
            </a:r>
          </a:p>
          <a:p>
            <a:r>
              <a:rPr lang="en-US" dirty="0"/>
              <a:t>ITU</a:t>
            </a:r>
          </a:p>
        </p:txBody>
      </p:sp>
      <p:sp>
        <p:nvSpPr>
          <p:cNvPr id="5" name="TextBox 4">
            <a:extLst>
              <a:ext uri="{FF2B5EF4-FFF2-40B4-BE49-F238E27FC236}">
                <a16:creationId xmlns:a16="http://schemas.microsoft.com/office/drawing/2014/main" id="{6BDE8737-6FDD-408B-B30C-589B0650A948}"/>
              </a:ext>
            </a:extLst>
          </p:cNvPr>
          <p:cNvSpPr txBox="1"/>
          <p:nvPr/>
        </p:nvSpPr>
        <p:spPr>
          <a:xfrm>
            <a:off x="7184137" y="-1187649"/>
            <a:ext cx="4419600" cy="9233297"/>
          </a:xfrm>
          <a:prstGeom prst="rect">
            <a:avLst/>
          </a:prstGeom>
          <a:noFill/>
        </p:spPr>
        <p:txBody>
          <a:bodyPr wrap="square" lIns="0" tIns="0" rIns="0" bIns="0" rtlCol="0">
            <a:spAutoFit/>
          </a:bodyPr>
          <a:lstStyle/>
          <a:p>
            <a:pPr algn="l"/>
            <a:r>
              <a:rPr lang="el-GR" sz="60000" dirty="0">
                <a:latin typeface="Times New Roman" panose="02020603050405020304" pitchFamily="18" charset="0"/>
                <a:cs typeface="Times New Roman" panose="02020603050405020304" pitchFamily="18" charset="0"/>
              </a:rPr>
              <a:t>λ</a:t>
            </a:r>
            <a:endParaRPr lang="LID4096" sz="60000" dirty="0" err="1">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11858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492AE-2491-447E-B341-E60BF3924A40}"/>
              </a:ext>
            </a:extLst>
          </p:cNvPr>
          <p:cNvSpPr>
            <a:spLocks noGrp="1"/>
          </p:cNvSpPr>
          <p:nvPr>
            <p:ph type="title"/>
          </p:nvPr>
        </p:nvSpPr>
        <p:spPr/>
        <p:txBody>
          <a:bodyPr/>
          <a:lstStyle/>
          <a:p>
            <a:r>
              <a:rPr lang="en-US" dirty="0">
                <a:solidFill>
                  <a:schemeClr val="bg1"/>
                </a:solidFill>
              </a:rPr>
              <a:t>Local functions III</a:t>
            </a:r>
            <a:endParaRPr lang="LID4096" dirty="0">
              <a:solidFill>
                <a:schemeClr val="bg1"/>
              </a:solidFill>
            </a:endParaRPr>
          </a:p>
        </p:txBody>
      </p:sp>
      <p:sp>
        <p:nvSpPr>
          <p:cNvPr id="3" name="Text Placeholder 2">
            <a:extLst>
              <a:ext uri="{FF2B5EF4-FFF2-40B4-BE49-F238E27FC236}">
                <a16:creationId xmlns:a16="http://schemas.microsoft.com/office/drawing/2014/main" id="{2E126819-7E87-42A2-A3E4-FA03B6C9365D}"/>
              </a:ext>
            </a:extLst>
          </p:cNvPr>
          <p:cNvSpPr>
            <a:spLocks noGrp="1"/>
          </p:cNvSpPr>
          <p:nvPr>
            <p:ph type="body" sz="quarter" idx="10"/>
          </p:nvPr>
        </p:nvSpPr>
        <p:spPr>
          <a:xfrm>
            <a:off x="588263" y="1436688"/>
            <a:ext cx="11018520" cy="4210383"/>
          </a:xfrm>
        </p:spPr>
        <p:txBody>
          <a:bodyPr/>
          <a:lstStyle/>
          <a:p>
            <a:r>
              <a:rPr lang="de-DE" sz="2400" b="0" dirty="0" err="1">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public</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de-DE" sz="2400" b="0" dirty="0" err="1">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static</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de-DE" sz="2400" b="0" dirty="0" err="1">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int</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de-DE" sz="2400" b="0" dirty="0" err="1">
                <a:solidFill>
                  <a:srgbClr val="DCDCAA"/>
                </a:solidFill>
                <a:effectLst/>
                <a:latin typeface="Cascadia Code" panose="020B0609020000020004" pitchFamily="49" charset="0"/>
                <a:ea typeface="Cascadia Code" panose="020B0609020000020004" pitchFamily="49" charset="0"/>
                <a:cs typeface="Cascadia Code" panose="020B0609020000020004" pitchFamily="49" charset="0"/>
              </a:rPr>
              <a:t>LambdaFactorial</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r>
              <a:rPr lang="de-DE" sz="2400" b="0" dirty="0" err="1">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int</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de-DE" sz="2400"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n</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de-DE" sz="2400" b="0" dirty="0" err="1">
                <a:solidFill>
                  <a:srgbClr val="4EC9B0"/>
                </a:solidFill>
                <a:effectLst/>
                <a:latin typeface="Cascadia Code" panose="020B0609020000020004" pitchFamily="49" charset="0"/>
                <a:ea typeface="Cascadia Code" panose="020B0609020000020004" pitchFamily="49" charset="0"/>
                <a:cs typeface="Cascadia Code" panose="020B0609020000020004" pitchFamily="49" charset="0"/>
              </a:rPr>
              <a:t>Func</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&lt;</a:t>
            </a:r>
            <a:r>
              <a:rPr lang="de-DE" sz="2400" b="0" dirty="0" err="1">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int</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de-DE" sz="2400" b="0" dirty="0" err="1">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int</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&gt; </a:t>
            </a:r>
            <a:r>
              <a:rPr lang="de-DE" sz="2400" b="0" dirty="0" err="1">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nthFactorial</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de-DE" sz="2400" b="0" dirty="0" err="1">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default</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r>
              <a:rPr lang="de-DE" sz="2400" b="0" dirty="0" err="1">
                <a:solidFill>
                  <a:srgbClr val="4EC9B0"/>
                </a:solidFill>
                <a:effectLst/>
                <a:latin typeface="Cascadia Code" panose="020B0609020000020004" pitchFamily="49" charset="0"/>
                <a:ea typeface="Cascadia Code" panose="020B0609020000020004" pitchFamily="49" charset="0"/>
                <a:cs typeface="Cascadia Code" panose="020B0609020000020004" pitchFamily="49" charset="0"/>
              </a:rPr>
              <a:t>Func</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&lt;</a:t>
            </a:r>
            <a:r>
              <a:rPr lang="de-DE" sz="2400" b="0" dirty="0" err="1">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int</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de-DE" sz="2400" b="0" dirty="0" err="1">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int</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&gt;);</a:t>
            </a:r>
          </a:p>
          <a:p>
            <a:b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b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de-DE" sz="2400" b="0" dirty="0" err="1">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nthFactorial</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de-DE" sz="2400" b="0" dirty="0" err="1">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number</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=&gt; </a:t>
            </a:r>
            <a:r>
              <a:rPr lang="de-DE" sz="2400" b="0" dirty="0" err="1">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number</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&lt; </a:t>
            </a:r>
            <a:r>
              <a:rPr lang="de-DE" sz="2400" b="0" dirty="0">
                <a:solidFill>
                  <a:srgbClr val="B5CEA8"/>
                </a:solidFill>
                <a:effectLst/>
                <a:latin typeface="Cascadia Code" panose="020B0609020000020004" pitchFamily="49" charset="0"/>
                <a:ea typeface="Cascadia Code" panose="020B0609020000020004" pitchFamily="49" charset="0"/>
                <a:cs typeface="Cascadia Code" panose="020B0609020000020004" pitchFamily="49" charset="0"/>
              </a:rPr>
              <a:t>2</a:t>
            </a:r>
            <a:endPar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endParaRPr>
          </a:p>
          <a:p>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de-DE" sz="2400" b="0" dirty="0">
                <a:solidFill>
                  <a:srgbClr val="B5CEA8"/>
                </a:solidFill>
                <a:effectLst/>
                <a:latin typeface="Cascadia Code" panose="020B0609020000020004" pitchFamily="49" charset="0"/>
                <a:ea typeface="Cascadia Code" panose="020B0609020000020004" pitchFamily="49" charset="0"/>
                <a:cs typeface="Cascadia Code" panose="020B0609020000020004" pitchFamily="49" charset="0"/>
              </a:rPr>
              <a:t>1</a:t>
            </a:r>
            <a:endPar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endParaRPr>
          </a:p>
          <a:p>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de-DE" sz="2400" b="0" dirty="0" err="1">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number</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de-DE" sz="2400" b="0" dirty="0" err="1">
                <a:solidFill>
                  <a:srgbClr val="DCDCAA"/>
                </a:solidFill>
                <a:effectLst/>
                <a:latin typeface="Cascadia Code" panose="020B0609020000020004" pitchFamily="49" charset="0"/>
                <a:ea typeface="Cascadia Code" panose="020B0609020000020004" pitchFamily="49" charset="0"/>
                <a:cs typeface="Cascadia Code" panose="020B0609020000020004" pitchFamily="49" charset="0"/>
              </a:rPr>
              <a:t>nthFactorial</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r>
              <a:rPr lang="de-DE" sz="2400" b="0" dirty="0" err="1">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number</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de-DE" sz="2400" b="0" dirty="0">
                <a:solidFill>
                  <a:srgbClr val="B5CEA8"/>
                </a:solidFill>
                <a:effectLst/>
                <a:latin typeface="Cascadia Code" panose="020B0609020000020004" pitchFamily="49" charset="0"/>
                <a:ea typeface="Cascadia Code" panose="020B0609020000020004" pitchFamily="49" charset="0"/>
                <a:cs typeface="Cascadia Code" panose="020B0609020000020004" pitchFamily="49" charset="0"/>
              </a:rPr>
              <a:t>1</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b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b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de-DE" sz="2400" b="0" dirty="0" err="1">
                <a:solidFill>
                  <a:srgbClr val="C586C0"/>
                </a:solidFill>
                <a:effectLst/>
                <a:latin typeface="Cascadia Code" panose="020B0609020000020004" pitchFamily="49" charset="0"/>
                <a:ea typeface="Cascadia Code" panose="020B0609020000020004" pitchFamily="49" charset="0"/>
                <a:cs typeface="Cascadia Code" panose="020B0609020000020004" pitchFamily="49" charset="0"/>
              </a:rPr>
              <a:t>return</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de-DE" sz="2400" b="0" dirty="0" err="1">
                <a:solidFill>
                  <a:srgbClr val="DCDCAA"/>
                </a:solidFill>
                <a:effectLst/>
                <a:latin typeface="Cascadia Code" panose="020B0609020000020004" pitchFamily="49" charset="0"/>
                <a:ea typeface="Cascadia Code" panose="020B0609020000020004" pitchFamily="49" charset="0"/>
                <a:cs typeface="Cascadia Code" panose="020B0609020000020004" pitchFamily="49" charset="0"/>
              </a:rPr>
              <a:t>nthFactorial</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r>
              <a:rPr lang="de-DE" sz="2400"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n</a:t>
            </a:r>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r>
              <a:rPr lang="de-DE"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p:txBody>
      </p:sp>
    </p:spTree>
    <p:extLst>
      <p:ext uri="{BB962C8B-B14F-4D97-AF65-F5344CB8AC3E}">
        <p14:creationId xmlns:p14="http://schemas.microsoft.com/office/powerpoint/2010/main" val="249471122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Video 5">
            <a:extLst>
              <a:ext uri="{FF2B5EF4-FFF2-40B4-BE49-F238E27FC236}">
                <a16:creationId xmlns:a16="http://schemas.microsoft.com/office/drawing/2014/main" id="{D4B25659-70F3-422E-8612-0B435869F9E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20" y="10"/>
            <a:ext cx="12191980" cy="6857990"/>
          </a:xfrm>
          <a:prstGeom prst="rect">
            <a:avLst/>
          </a:prstGeom>
          <a:noFill/>
        </p:spPr>
      </p:pic>
      <p:sp>
        <p:nvSpPr>
          <p:cNvPr id="4" name="Title 3">
            <a:extLst>
              <a:ext uri="{FF2B5EF4-FFF2-40B4-BE49-F238E27FC236}">
                <a16:creationId xmlns:a16="http://schemas.microsoft.com/office/drawing/2014/main" id="{E8497FAA-4763-4E2D-8190-FA38A7C62494}"/>
              </a:ext>
            </a:extLst>
          </p:cNvPr>
          <p:cNvSpPr>
            <a:spLocks noGrp="1"/>
          </p:cNvSpPr>
          <p:nvPr>
            <p:ph type="title"/>
          </p:nvPr>
        </p:nvSpPr>
        <p:spPr>
          <a:xfrm>
            <a:off x="0" y="3657600"/>
            <a:ext cx="12192000" cy="3200400"/>
          </a:xfrm>
        </p:spPr>
        <p:txBody>
          <a:bodyPr wrap="square" anchor="b">
            <a:normAutofit/>
          </a:bodyPr>
          <a:lstStyle/>
          <a:p>
            <a:r>
              <a:rPr lang="en-US" dirty="0"/>
              <a:t>Prerequisites</a:t>
            </a:r>
            <a:endParaRPr lang="LID4096" dirty="0"/>
          </a:p>
        </p:txBody>
      </p:sp>
    </p:spTree>
    <p:extLst>
      <p:ext uri="{BB962C8B-B14F-4D97-AF65-F5344CB8AC3E}">
        <p14:creationId xmlns:p14="http://schemas.microsoft.com/office/powerpoint/2010/main" val="172413118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0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mute="1">
                <p:cTn id="12" repeatCount="indefinite" fill="hold" display="0">
                  <p:stCondLst>
                    <p:cond delay="indefinite"/>
                  </p:stCondLst>
                </p:cTn>
                <p:tgtEl>
                  <p:spTgt spid="6"/>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492AE-2491-447E-B341-E60BF3924A40}"/>
              </a:ext>
            </a:extLst>
          </p:cNvPr>
          <p:cNvSpPr>
            <a:spLocks noGrp="1"/>
          </p:cNvSpPr>
          <p:nvPr>
            <p:ph type="title"/>
          </p:nvPr>
        </p:nvSpPr>
        <p:spPr/>
        <p:txBody>
          <a:bodyPr/>
          <a:lstStyle/>
          <a:p>
            <a:r>
              <a:rPr lang="da-DK" dirty="0">
                <a:solidFill>
                  <a:schemeClr val="bg1"/>
                </a:solidFill>
              </a:rPr>
              <a:t>Anonymous types</a:t>
            </a:r>
            <a:endParaRPr lang="LID4096" dirty="0">
              <a:solidFill>
                <a:schemeClr val="bg1"/>
              </a:solidFill>
            </a:endParaRPr>
          </a:p>
        </p:txBody>
      </p:sp>
      <p:sp>
        <p:nvSpPr>
          <p:cNvPr id="3" name="Text Placeholder 2">
            <a:extLst>
              <a:ext uri="{FF2B5EF4-FFF2-40B4-BE49-F238E27FC236}">
                <a16:creationId xmlns:a16="http://schemas.microsoft.com/office/drawing/2014/main" id="{2E126819-7E87-42A2-A3E4-FA03B6C9365D}"/>
              </a:ext>
            </a:extLst>
          </p:cNvPr>
          <p:cNvSpPr>
            <a:spLocks noGrp="1"/>
          </p:cNvSpPr>
          <p:nvPr>
            <p:ph type="body" sz="quarter" idx="10"/>
          </p:nvPr>
        </p:nvSpPr>
        <p:spPr>
          <a:xfrm>
            <a:off x="588263" y="1436688"/>
            <a:ext cx="11018520" cy="3447098"/>
          </a:xfrm>
        </p:spPr>
        <p:txBody>
          <a:bodyPr/>
          <a:lstStyle/>
          <a:p>
            <a:endParaRPr lang="en-US" sz="3200" b="0" dirty="0">
              <a:solidFill>
                <a:srgbClr val="569CD6"/>
              </a:solidFill>
              <a:effectLst/>
              <a:latin typeface=" Cascadia Code PL"/>
            </a:endParaRPr>
          </a:p>
          <a:p>
            <a:r>
              <a:rPr lang="en-US" sz="3200" b="0" dirty="0">
                <a:solidFill>
                  <a:srgbClr val="569CD6"/>
                </a:solidFill>
                <a:effectLst/>
                <a:latin typeface=" Cascadia Code PL"/>
              </a:rPr>
              <a:t>var</a:t>
            </a:r>
            <a:r>
              <a:rPr lang="en-US" sz="3200" b="0" dirty="0">
                <a:solidFill>
                  <a:srgbClr val="D4D4D4"/>
                </a:solidFill>
                <a:effectLst/>
                <a:latin typeface=" Cascadia Code PL"/>
              </a:rPr>
              <a:t> </a:t>
            </a:r>
            <a:r>
              <a:rPr lang="en-US" sz="3200" b="0" dirty="0">
                <a:solidFill>
                  <a:srgbClr val="9CDCFE"/>
                </a:solidFill>
                <a:effectLst/>
                <a:latin typeface=" Cascadia Code PL"/>
              </a:rPr>
              <a:t>question</a:t>
            </a:r>
            <a:r>
              <a:rPr lang="en-US" sz="3200" b="0" dirty="0">
                <a:solidFill>
                  <a:srgbClr val="D4D4D4"/>
                </a:solidFill>
                <a:effectLst/>
                <a:latin typeface=" Cascadia Code PL"/>
              </a:rPr>
              <a:t> = </a:t>
            </a:r>
            <a:r>
              <a:rPr lang="en-US" sz="3200" b="0" dirty="0">
                <a:solidFill>
                  <a:srgbClr val="569CD6"/>
                </a:solidFill>
                <a:effectLst/>
                <a:latin typeface=" Cascadia Code PL"/>
              </a:rPr>
              <a:t>new</a:t>
            </a:r>
            <a:endParaRPr lang="en-US" sz="3200" b="0" dirty="0">
              <a:solidFill>
                <a:srgbClr val="D4D4D4"/>
              </a:solidFill>
              <a:effectLst/>
              <a:latin typeface=" Cascadia Code PL"/>
            </a:endParaRPr>
          </a:p>
          <a:p>
            <a:r>
              <a:rPr lang="en-US" sz="3200" b="0" dirty="0">
                <a:solidFill>
                  <a:srgbClr val="D4D4D4"/>
                </a:solidFill>
                <a:effectLst/>
                <a:latin typeface=" Cascadia Code PL"/>
              </a:rPr>
              <a:t>{</a:t>
            </a:r>
          </a:p>
          <a:p>
            <a:r>
              <a:rPr lang="en-US" sz="3200" b="0" dirty="0">
                <a:solidFill>
                  <a:srgbClr val="D4D4D4"/>
                </a:solidFill>
                <a:effectLst/>
                <a:latin typeface=" Cascadia Code PL"/>
              </a:rPr>
              <a:t>    </a:t>
            </a:r>
            <a:r>
              <a:rPr lang="en-US" sz="3200" b="0" dirty="0">
                <a:solidFill>
                  <a:srgbClr val="9CDCFE"/>
                </a:solidFill>
                <a:effectLst/>
                <a:latin typeface=" Cascadia Code PL"/>
              </a:rPr>
              <a:t>Title</a:t>
            </a:r>
            <a:r>
              <a:rPr lang="en-US" sz="3200" b="0" dirty="0">
                <a:solidFill>
                  <a:srgbClr val="D4D4D4"/>
                </a:solidFill>
                <a:effectLst/>
                <a:latin typeface=" Cascadia Code PL"/>
              </a:rPr>
              <a:t> = </a:t>
            </a:r>
            <a:r>
              <a:rPr lang="en-US" sz="3200" b="0" dirty="0">
                <a:solidFill>
                  <a:srgbClr val="CE9178"/>
                </a:solidFill>
                <a:effectLst/>
                <a:latin typeface=" Cascadia Code PL"/>
              </a:rPr>
              <a:t>"The answer...?"</a:t>
            </a:r>
            <a:r>
              <a:rPr lang="en-US" sz="3200" b="0" dirty="0">
                <a:solidFill>
                  <a:srgbClr val="D4D4D4"/>
                </a:solidFill>
                <a:effectLst/>
                <a:latin typeface=" Cascadia Code PL"/>
              </a:rPr>
              <a:t>,</a:t>
            </a:r>
          </a:p>
          <a:p>
            <a:r>
              <a:rPr lang="en-US" sz="3200" b="0" dirty="0">
                <a:solidFill>
                  <a:srgbClr val="D4D4D4"/>
                </a:solidFill>
                <a:effectLst/>
                <a:latin typeface=" Cascadia Code PL"/>
              </a:rPr>
              <a:t>    </a:t>
            </a:r>
            <a:r>
              <a:rPr lang="en-US" sz="3200" b="0" dirty="0">
                <a:solidFill>
                  <a:srgbClr val="9CDCFE"/>
                </a:solidFill>
                <a:effectLst/>
                <a:latin typeface=" Cascadia Code PL"/>
              </a:rPr>
              <a:t>Answer</a:t>
            </a:r>
            <a:r>
              <a:rPr lang="en-US" sz="3200" b="0" dirty="0">
                <a:solidFill>
                  <a:srgbClr val="D4D4D4"/>
                </a:solidFill>
                <a:effectLst/>
                <a:latin typeface=" Cascadia Code PL"/>
              </a:rPr>
              <a:t> = </a:t>
            </a:r>
            <a:r>
              <a:rPr lang="en-US" sz="3200" b="0" dirty="0">
                <a:solidFill>
                  <a:srgbClr val="B5CEA8"/>
                </a:solidFill>
                <a:effectLst/>
                <a:latin typeface=" Cascadia Code PL"/>
              </a:rPr>
              <a:t>42</a:t>
            </a:r>
            <a:endParaRPr lang="en-US" sz="3200" b="0" dirty="0">
              <a:solidFill>
                <a:srgbClr val="D4D4D4"/>
              </a:solidFill>
              <a:effectLst/>
              <a:latin typeface=" Cascadia Code PL"/>
            </a:endParaRPr>
          </a:p>
          <a:p>
            <a:r>
              <a:rPr lang="en-US" sz="3200" b="0" dirty="0">
                <a:solidFill>
                  <a:srgbClr val="D4D4D4"/>
                </a:solidFill>
                <a:effectLst/>
                <a:latin typeface=" Cascadia Code PL"/>
              </a:rPr>
              <a:t>};</a:t>
            </a:r>
          </a:p>
        </p:txBody>
      </p:sp>
    </p:spTree>
    <p:extLst>
      <p:ext uri="{BB962C8B-B14F-4D97-AF65-F5344CB8AC3E}">
        <p14:creationId xmlns:p14="http://schemas.microsoft.com/office/powerpoint/2010/main" val="132231072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8350C-81B7-469D-B4CF-5B75E1B1B929}"/>
              </a:ext>
            </a:extLst>
          </p:cNvPr>
          <p:cNvSpPr>
            <a:spLocks noGrp="1"/>
          </p:cNvSpPr>
          <p:nvPr>
            <p:ph type="title"/>
          </p:nvPr>
        </p:nvSpPr>
        <p:spPr/>
        <p:txBody>
          <a:bodyPr/>
          <a:lstStyle/>
          <a:p>
            <a:r>
              <a:rPr lang="en-US" dirty="0">
                <a:solidFill>
                  <a:schemeClr val="bg1"/>
                </a:solidFill>
              </a:rPr>
              <a:t>(Tuples)</a:t>
            </a:r>
            <a:endParaRPr lang="LID4096" dirty="0">
              <a:solidFill>
                <a:schemeClr val="bg1"/>
              </a:solidFill>
            </a:endParaRPr>
          </a:p>
        </p:txBody>
      </p:sp>
      <p:sp>
        <p:nvSpPr>
          <p:cNvPr id="3" name="Text Placeholder 2">
            <a:extLst>
              <a:ext uri="{FF2B5EF4-FFF2-40B4-BE49-F238E27FC236}">
                <a16:creationId xmlns:a16="http://schemas.microsoft.com/office/drawing/2014/main" id="{A094DB86-41E5-4635-82C0-B85272BE940D}"/>
              </a:ext>
            </a:extLst>
          </p:cNvPr>
          <p:cNvSpPr>
            <a:spLocks noGrp="1"/>
          </p:cNvSpPr>
          <p:nvPr>
            <p:ph type="body" sz="quarter" idx="10"/>
          </p:nvPr>
        </p:nvSpPr>
        <p:spPr/>
        <p:txBody>
          <a:bodyPr/>
          <a:lstStyle/>
          <a:p>
            <a:r>
              <a:rPr lang="da-DK" sz="2400" b="0" dirty="0">
                <a:solidFill>
                  <a:srgbClr val="569CD6"/>
                </a:solidFill>
                <a:effectLst/>
                <a:latin typeface=" Cascadia Code PL"/>
              </a:rPr>
              <a:t>var</a:t>
            </a:r>
            <a:r>
              <a:rPr lang="da-DK" sz="2400" b="0" dirty="0">
                <a:solidFill>
                  <a:srgbClr val="D4D4D4"/>
                </a:solidFill>
                <a:effectLst/>
                <a:latin typeface=" Cascadia Code PL"/>
              </a:rPr>
              <a:t> </a:t>
            </a:r>
            <a:r>
              <a:rPr lang="da-DK" sz="2400" b="0" dirty="0">
                <a:solidFill>
                  <a:srgbClr val="9CDCFE"/>
                </a:solidFill>
                <a:effectLst/>
                <a:latin typeface=" Cascadia Code PL"/>
              </a:rPr>
              <a:t>s</a:t>
            </a:r>
            <a:r>
              <a:rPr lang="da-DK" sz="2400" b="0" dirty="0">
                <a:solidFill>
                  <a:srgbClr val="D4D4D4"/>
                </a:solidFill>
                <a:effectLst/>
                <a:latin typeface=" Cascadia Code PL"/>
              </a:rPr>
              <a:t> = </a:t>
            </a:r>
            <a:r>
              <a:rPr lang="da-DK" sz="2400" b="0" dirty="0">
                <a:solidFill>
                  <a:srgbClr val="4EC9B0"/>
                </a:solidFill>
                <a:effectLst/>
                <a:latin typeface=" Cascadia Code PL"/>
              </a:rPr>
              <a:t>Tuple</a:t>
            </a:r>
            <a:r>
              <a:rPr lang="da-DK" sz="2400" b="0" dirty="0">
                <a:solidFill>
                  <a:srgbClr val="D4D4D4"/>
                </a:solidFill>
                <a:effectLst/>
                <a:latin typeface=" Cascadia Code PL"/>
              </a:rPr>
              <a:t>.</a:t>
            </a:r>
            <a:r>
              <a:rPr lang="da-DK" sz="2400" b="0" dirty="0">
                <a:solidFill>
                  <a:srgbClr val="DCDCAA"/>
                </a:solidFill>
                <a:effectLst/>
                <a:latin typeface=" Cascadia Code PL"/>
              </a:rPr>
              <a:t>Create</a:t>
            </a:r>
            <a:r>
              <a:rPr lang="da-DK" sz="2400" b="0" dirty="0">
                <a:solidFill>
                  <a:srgbClr val="D4D4D4"/>
                </a:solidFill>
                <a:effectLst/>
                <a:latin typeface=" Cascadia Code PL"/>
              </a:rPr>
              <a:t>(</a:t>
            </a:r>
            <a:r>
              <a:rPr lang="da-DK" sz="2400" b="0" dirty="0">
                <a:solidFill>
                  <a:srgbClr val="CE9178"/>
                </a:solidFill>
                <a:effectLst/>
                <a:latin typeface=" Cascadia Code PL"/>
              </a:rPr>
              <a:t>"Clark Kent"</a:t>
            </a:r>
            <a:r>
              <a:rPr lang="da-DK" sz="2400" b="0" dirty="0">
                <a:solidFill>
                  <a:srgbClr val="D4D4D4"/>
                </a:solidFill>
                <a:effectLst/>
                <a:latin typeface=" Cascadia Code PL"/>
              </a:rPr>
              <a:t>, </a:t>
            </a:r>
            <a:r>
              <a:rPr lang="da-DK" sz="2400" b="0" dirty="0">
                <a:solidFill>
                  <a:srgbClr val="CE9178"/>
                </a:solidFill>
                <a:effectLst/>
                <a:latin typeface=" Cascadia Code PL"/>
              </a:rPr>
              <a:t>"Superman"</a:t>
            </a:r>
            <a:r>
              <a:rPr lang="da-DK" sz="2400" b="0" dirty="0">
                <a:solidFill>
                  <a:srgbClr val="D4D4D4"/>
                </a:solidFill>
                <a:effectLst/>
                <a:latin typeface=" Cascadia Code PL"/>
              </a:rPr>
              <a:t>);</a:t>
            </a:r>
          </a:p>
          <a:p>
            <a:br>
              <a:rPr lang="da-DK" sz="2400" b="0" dirty="0">
                <a:solidFill>
                  <a:srgbClr val="D4D4D4"/>
                </a:solidFill>
                <a:effectLst/>
                <a:latin typeface=" Cascadia Code PL"/>
              </a:rPr>
            </a:br>
            <a:r>
              <a:rPr lang="da-DK" sz="2400" b="0" dirty="0">
                <a:solidFill>
                  <a:srgbClr val="569CD6"/>
                </a:solidFill>
                <a:effectLst/>
                <a:latin typeface=" Cascadia Code PL"/>
              </a:rPr>
              <a:t>var</a:t>
            </a:r>
            <a:r>
              <a:rPr lang="da-DK" sz="2400" b="0" dirty="0">
                <a:solidFill>
                  <a:srgbClr val="D4D4D4"/>
                </a:solidFill>
                <a:effectLst/>
                <a:latin typeface=" Cascadia Code PL"/>
              </a:rPr>
              <a:t> </a:t>
            </a:r>
            <a:r>
              <a:rPr lang="da-DK" sz="2400" b="0" dirty="0">
                <a:solidFill>
                  <a:srgbClr val="9CDCFE"/>
                </a:solidFill>
                <a:effectLst/>
                <a:latin typeface=" Cascadia Code PL"/>
              </a:rPr>
              <a:t>b</a:t>
            </a:r>
            <a:r>
              <a:rPr lang="da-DK" sz="2400" b="0" dirty="0">
                <a:solidFill>
                  <a:srgbClr val="D4D4D4"/>
                </a:solidFill>
                <a:effectLst/>
                <a:latin typeface=" Cascadia Code PL"/>
              </a:rPr>
              <a:t> = (</a:t>
            </a:r>
            <a:r>
              <a:rPr lang="da-DK" sz="2400" b="0" dirty="0">
                <a:solidFill>
                  <a:srgbClr val="CE9178"/>
                </a:solidFill>
                <a:effectLst/>
                <a:latin typeface=" Cascadia Code PL"/>
              </a:rPr>
              <a:t>"Bruce Wayne"</a:t>
            </a:r>
            <a:r>
              <a:rPr lang="da-DK" sz="2400" b="0" dirty="0">
                <a:solidFill>
                  <a:srgbClr val="D4D4D4"/>
                </a:solidFill>
                <a:effectLst/>
                <a:latin typeface=" Cascadia Code PL"/>
              </a:rPr>
              <a:t>, </a:t>
            </a:r>
            <a:r>
              <a:rPr lang="da-DK" sz="2400" b="0" dirty="0">
                <a:solidFill>
                  <a:srgbClr val="CE9178"/>
                </a:solidFill>
                <a:effectLst/>
                <a:latin typeface=" Cascadia Code PL"/>
              </a:rPr>
              <a:t>"Batman"</a:t>
            </a:r>
            <a:r>
              <a:rPr lang="da-DK" sz="2400" b="0" dirty="0">
                <a:solidFill>
                  <a:srgbClr val="D4D4D4"/>
                </a:solidFill>
                <a:effectLst/>
                <a:latin typeface=" Cascadia Code PL"/>
              </a:rPr>
              <a:t>);</a:t>
            </a:r>
          </a:p>
          <a:p>
            <a:br>
              <a:rPr lang="da-DK" sz="2400" b="0" dirty="0">
                <a:solidFill>
                  <a:srgbClr val="D4D4D4"/>
                </a:solidFill>
                <a:effectLst/>
                <a:latin typeface=" Cascadia Code PL"/>
              </a:rPr>
            </a:br>
            <a:r>
              <a:rPr lang="da-DK" sz="2400" b="0" dirty="0">
                <a:solidFill>
                  <a:srgbClr val="569CD6"/>
                </a:solidFill>
                <a:effectLst/>
                <a:latin typeface=" Cascadia Code PL"/>
              </a:rPr>
              <a:t>var</a:t>
            </a:r>
            <a:r>
              <a:rPr lang="da-DK" sz="2400" b="0" dirty="0">
                <a:solidFill>
                  <a:srgbClr val="D4D4D4"/>
                </a:solidFill>
                <a:effectLst/>
                <a:latin typeface=" Cascadia Code PL"/>
              </a:rPr>
              <a:t> </a:t>
            </a:r>
            <a:r>
              <a:rPr lang="da-DK" sz="2400" b="0" dirty="0">
                <a:solidFill>
                  <a:srgbClr val="9CDCFE"/>
                </a:solidFill>
                <a:effectLst/>
                <a:latin typeface=" Cascadia Code PL"/>
              </a:rPr>
              <a:t>f</a:t>
            </a:r>
            <a:r>
              <a:rPr lang="da-DK" sz="2400" b="0" dirty="0">
                <a:solidFill>
                  <a:srgbClr val="D4D4D4"/>
                </a:solidFill>
                <a:effectLst/>
                <a:latin typeface=" Cascadia Code PL"/>
              </a:rPr>
              <a:t> = (</a:t>
            </a:r>
            <a:r>
              <a:rPr lang="da-DK" sz="2400" b="0" dirty="0">
                <a:solidFill>
                  <a:srgbClr val="9CDCFE"/>
                </a:solidFill>
                <a:effectLst/>
                <a:latin typeface=" Cascadia Code PL"/>
              </a:rPr>
              <a:t>name: </a:t>
            </a:r>
            <a:r>
              <a:rPr lang="da-DK" sz="2400" b="0" dirty="0">
                <a:solidFill>
                  <a:srgbClr val="CE9178"/>
                </a:solidFill>
                <a:effectLst/>
                <a:latin typeface=" Cascadia Code PL"/>
              </a:rPr>
              <a:t>"Barry Allen"</a:t>
            </a:r>
            <a:r>
              <a:rPr lang="da-DK" sz="2400" b="0" dirty="0">
                <a:solidFill>
                  <a:srgbClr val="D4D4D4"/>
                </a:solidFill>
                <a:effectLst/>
                <a:latin typeface=" Cascadia Code PL"/>
              </a:rPr>
              <a:t>, </a:t>
            </a:r>
            <a:r>
              <a:rPr lang="da-DK" sz="2400" b="0" dirty="0">
                <a:solidFill>
                  <a:srgbClr val="9CDCFE"/>
                </a:solidFill>
                <a:effectLst/>
                <a:latin typeface=" Cascadia Code PL"/>
              </a:rPr>
              <a:t>alterEgo</a:t>
            </a:r>
            <a:r>
              <a:rPr lang="da-DK" sz="2400" b="0" dirty="0">
                <a:solidFill>
                  <a:srgbClr val="D4D4D4"/>
                </a:solidFill>
                <a:effectLst/>
                <a:latin typeface=" Cascadia Code PL"/>
              </a:rPr>
              <a:t>: </a:t>
            </a:r>
            <a:r>
              <a:rPr lang="da-DK" sz="2400" b="0" dirty="0">
                <a:solidFill>
                  <a:srgbClr val="CE9178"/>
                </a:solidFill>
                <a:effectLst/>
                <a:latin typeface=" Cascadia Code PL"/>
              </a:rPr>
              <a:t>"The Flash"</a:t>
            </a:r>
            <a:r>
              <a:rPr lang="da-DK" sz="2400" b="0" dirty="0">
                <a:solidFill>
                  <a:srgbClr val="D4D4D4"/>
                </a:solidFill>
                <a:effectLst/>
                <a:latin typeface=" Cascadia Code PL"/>
              </a:rPr>
              <a:t>);</a:t>
            </a:r>
          </a:p>
          <a:p>
            <a:br>
              <a:rPr lang="da-DK" sz="2400" b="0" dirty="0">
                <a:solidFill>
                  <a:srgbClr val="D4D4D4"/>
                </a:solidFill>
                <a:effectLst/>
                <a:latin typeface=" Cascadia Code PL"/>
              </a:rPr>
            </a:br>
            <a:r>
              <a:rPr lang="da-DK" sz="2400" b="0" dirty="0">
                <a:solidFill>
                  <a:srgbClr val="9CDCFE"/>
                </a:solidFill>
                <a:effectLst/>
                <a:latin typeface=" Cascadia Code PL"/>
              </a:rPr>
              <a:t>IEnumerable</a:t>
            </a:r>
            <a:r>
              <a:rPr lang="da-DK" sz="2400" b="0" dirty="0">
                <a:solidFill>
                  <a:srgbClr val="D4D4D4"/>
                </a:solidFill>
                <a:effectLst/>
                <a:latin typeface=" Cascadia Code PL"/>
              </a:rPr>
              <a:t>&lt;(</a:t>
            </a:r>
            <a:r>
              <a:rPr lang="da-DK" sz="2400" b="0" dirty="0">
                <a:solidFill>
                  <a:srgbClr val="569CD6"/>
                </a:solidFill>
                <a:effectLst/>
                <a:latin typeface=" Cascadia Code PL"/>
              </a:rPr>
              <a:t>float</a:t>
            </a:r>
            <a:r>
              <a:rPr lang="da-DK" sz="2400" b="0" dirty="0">
                <a:solidFill>
                  <a:srgbClr val="D4D4D4"/>
                </a:solidFill>
                <a:effectLst/>
                <a:latin typeface=" Cascadia Code PL"/>
              </a:rPr>
              <a:t> </a:t>
            </a:r>
            <a:r>
              <a:rPr lang="da-DK" sz="2400" b="0" dirty="0">
                <a:solidFill>
                  <a:srgbClr val="9CDCFE"/>
                </a:solidFill>
                <a:effectLst/>
                <a:latin typeface=" Cascadia Code PL"/>
              </a:rPr>
              <a:t>x</a:t>
            </a:r>
            <a:r>
              <a:rPr lang="da-DK" sz="2400" b="0" dirty="0">
                <a:solidFill>
                  <a:srgbClr val="D4D4D4"/>
                </a:solidFill>
                <a:effectLst/>
                <a:latin typeface=" Cascadia Code PL"/>
              </a:rPr>
              <a:t>, </a:t>
            </a:r>
            <a:r>
              <a:rPr lang="da-DK" sz="2400" b="0" dirty="0">
                <a:solidFill>
                  <a:srgbClr val="569CD6"/>
                </a:solidFill>
                <a:effectLst/>
                <a:latin typeface=" Cascadia Code PL"/>
              </a:rPr>
              <a:t>float</a:t>
            </a:r>
            <a:r>
              <a:rPr lang="da-DK" sz="2400" b="0" dirty="0">
                <a:solidFill>
                  <a:srgbClr val="D4D4D4"/>
                </a:solidFill>
                <a:effectLst/>
                <a:latin typeface=" Cascadia Code PL"/>
              </a:rPr>
              <a:t> </a:t>
            </a:r>
            <a:r>
              <a:rPr lang="da-DK" sz="2400" b="0" dirty="0">
                <a:solidFill>
                  <a:srgbClr val="9CDCFE"/>
                </a:solidFill>
                <a:effectLst/>
                <a:latin typeface=" Cascadia Code PL"/>
              </a:rPr>
              <a:t>y</a:t>
            </a:r>
            <a:r>
              <a:rPr lang="da-DK" sz="2400" b="0" dirty="0">
                <a:solidFill>
                  <a:srgbClr val="D4D4D4"/>
                </a:solidFill>
                <a:effectLst/>
                <a:latin typeface=" Cascadia Code PL"/>
              </a:rPr>
              <a:t>)&gt; </a:t>
            </a:r>
            <a:r>
              <a:rPr lang="da-DK" sz="2400" b="0" dirty="0">
                <a:solidFill>
                  <a:srgbClr val="DCDCAA"/>
                </a:solidFill>
                <a:effectLst/>
                <a:latin typeface=" Cascadia Code PL"/>
              </a:rPr>
              <a:t>GenerateCoordinates</a:t>
            </a:r>
            <a:r>
              <a:rPr lang="da-DK" sz="2400" b="0" dirty="0">
                <a:solidFill>
                  <a:srgbClr val="D4D4D4"/>
                </a:solidFill>
                <a:effectLst/>
                <a:latin typeface=" Cascadia Code PL"/>
              </a:rPr>
              <a:t>()</a:t>
            </a:r>
          </a:p>
          <a:p>
            <a:r>
              <a:rPr lang="da-DK" sz="2400" b="0" dirty="0">
                <a:solidFill>
                  <a:srgbClr val="D4D4D4"/>
                </a:solidFill>
                <a:effectLst/>
                <a:latin typeface=" Cascadia Code PL"/>
              </a:rPr>
              <a:t>{</a:t>
            </a:r>
          </a:p>
          <a:p>
            <a:r>
              <a:rPr lang="da-DK" sz="2400" b="0" dirty="0">
                <a:solidFill>
                  <a:srgbClr val="D4D4D4"/>
                </a:solidFill>
                <a:effectLst/>
                <a:latin typeface=" Cascadia Code PL"/>
              </a:rPr>
              <a:t>    </a:t>
            </a:r>
            <a:r>
              <a:rPr lang="da-DK" sz="2400" b="0" dirty="0">
                <a:solidFill>
                  <a:srgbClr val="C586C0"/>
                </a:solidFill>
                <a:effectLst/>
                <a:latin typeface=" Cascadia Code PL"/>
              </a:rPr>
              <a:t>yield</a:t>
            </a:r>
            <a:r>
              <a:rPr lang="da-DK" sz="2400" b="0" dirty="0">
                <a:solidFill>
                  <a:srgbClr val="D4D4D4"/>
                </a:solidFill>
                <a:effectLst/>
                <a:latin typeface=" Cascadia Code PL"/>
              </a:rPr>
              <a:t> </a:t>
            </a:r>
            <a:r>
              <a:rPr lang="da-DK" sz="2400" b="0" dirty="0">
                <a:solidFill>
                  <a:srgbClr val="C586C0"/>
                </a:solidFill>
                <a:effectLst/>
                <a:latin typeface=" Cascadia Code PL"/>
              </a:rPr>
              <a:t>return</a:t>
            </a:r>
            <a:r>
              <a:rPr lang="da-DK" sz="2400" b="0" dirty="0">
                <a:solidFill>
                  <a:srgbClr val="D4D4D4"/>
                </a:solidFill>
                <a:effectLst/>
                <a:latin typeface=" Cascadia Code PL"/>
              </a:rPr>
              <a:t> (</a:t>
            </a:r>
            <a:r>
              <a:rPr lang="da-DK" sz="2400" b="0" dirty="0">
                <a:solidFill>
                  <a:srgbClr val="B5CEA8"/>
                </a:solidFill>
                <a:effectLst/>
                <a:latin typeface=" Cascadia Code PL"/>
              </a:rPr>
              <a:t>1.3f</a:t>
            </a:r>
            <a:r>
              <a:rPr lang="da-DK" sz="2400" b="0" dirty="0">
                <a:solidFill>
                  <a:srgbClr val="D4D4D4"/>
                </a:solidFill>
                <a:effectLst/>
                <a:latin typeface=" Cascadia Code PL"/>
              </a:rPr>
              <a:t>, </a:t>
            </a:r>
            <a:r>
              <a:rPr lang="da-DK" sz="2400" b="0" dirty="0">
                <a:solidFill>
                  <a:srgbClr val="B5CEA8"/>
                </a:solidFill>
                <a:effectLst/>
                <a:latin typeface=" Cascadia Code PL"/>
              </a:rPr>
              <a:t>23.45f</a:t>
            </a:r>
            <a:r>
              <a:rPr lang="da-DK" sz="2400" b="0" dirty="0">
                <a:solidFill>
                  <a:srgbClr val="D4D4D4"/>
                </a:solidFill>
                <a:effectLst/>
                <a:latin typeface=" Cascadia Code PL"/>
              </a:rPr>
              <a:t>);</a:t>
            </a:r>
          </a:p>
          <a:p>
            <a:r>
              <a:rPr lang="da-DK" sz="2400" b="0" dirty="0">
                <a:solidFill>
                  <a:srgbClr val="D4D4D4"/>
                </a:solidFill>
                <a:effectLst/>
                <a:latin typeface=" Cascadia Code PL"/>
              </a:rPr>
              <a:t>}</a:t>
            </a:r>
          </a:p>
        </p:txBody>
      </p:sp>
    </p:spTree>
    <p:extLst>
      <p:ext uri="{BB962C8B-B14F-4D97-AF65-F5344CB8AC3E}">
        <p14:creationId xmlns:p14="http://schemas.microsoft.com/office/powerpoint/2010/main" val="320003363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36E95-7FEB-4503-B318-DEB95C229193}"/>
              </a:ext>
            </a:extLst>
          </p:cNvPr>
          <p:cNvSpPr>
            <a:spLocks noGrp="1"/>
          </p:cNvSpPr>
          <p:nvPr>
            <p:ph type="title"/>
          </p:nvPr>
        </p:nvSpPr>
        <p:spPr/>
        <p:txBody>
          <a:bodyPr/>
          <a:lstStyle/>
          <a:p>
            <a:r>
              <a:rPr lang="en-US" dirty="0">
                <a:solidFill>
                  <a:schemeClr val="bg1"/>
                </a:solidFill>
              </a:rPr>
              <a:t>Data: Collection Initializer</a:t>
            </a:r>
            <a:endParaRPr lang="LID4096" dirty="0">
              <a:solidFill>
                <a:schemeClr val="bg1"/>
              </a:solidFill>
            </a:endParaRPr>
          </a:p>
        </p:txBody>
      </p:sp>
      <p:sp>
        <p:nvSpPr>
          <p:cNvPr id="3" name="Text Placeholder 2">
            <a:extLst>
              <a:ext uri="{FF2B5EF4-FFF2-40B4-BE49-F238E27FC236}">
                <a16:creationId xmlns:a16="http://schemas.microsoft.com/office/drawing/2014/main" id="{B8787907-8EBF-4B85-9BB6-490104EF6FA8}"/>
              </a:ext>
            </a:extLst>
          </p:cNvPr>
          <p:cNvSpPr>
            <a:spLocks noGrp="1"/>
          </p:cNvSpPr>
          <p:nvPr>
            <p:ph type="body" sz="quarter" idx="10"/>
          </p:nvPr>
        </p:nvSpPr>
        <p:spPr>
          <a:xfrm>
            <a:off x="588263" y="1436688"/>
            <a:ext cx="11018520" cy="4038029"/>
          </a:xfrm>
        </p:spPr>
        <p:txBody>
          <a:bodyPr/>
          <a:lstStyle/>
          <a:p>
            <a:endParaRPr lang="en-US" sz="3200" b="0" dirty="0">
              <a:solidFill>
                <a:srgbClr val="9CDCFE"/>
              </a:solidFill>
              <a:effectLst/>
              <a:latin typeface=" Cascadia Code PL"/>
            </a:endParaRPr>
          </a:p>
          <a:p>
            <a:r>
              <a:rPr lang="en-US" sz="3200" b="0" dirty="0" err="1">
                <a:solidFill>
                  <a:srgbClr val="9CDCFE"/>
                </a:solidFill>
                <a:effectLst/>
                <a:latin typeface=" Cascadia Code PL"/>
              </a:rPr>
              <a:t>IEnumerable</a:t>
            </a:r>
            <a:r>
              <a:rPr lang="en-US" sz="3200" b="0" dirty="0">
                <a:solidFill>
                  <a:srgbClr val="D4D4D4"/>
                </a:solidFill>
                <a:effectLst/>
                <a:latin typeface=" Cascadia Code PL"/>
              </a:rPr>
              <a:t>&lt;</a:t>
            </a:r>
            <a:r>
              <a:rPr lang="en-US" sz="3200" b="0" dirty="0">
                <a:solidFill>
                  <a:srgbClr val="4EC9B0"/>
                </a:solidFill>
                <a:effectLst/>
                <a:latin typeface=" Cascadia Code PL"/>
              </a:rPr>
              <a:t>City</a:t>
            </a:r>
            <a:r>
              <a:rPr lang="en-US" sz="3200" b="0" dirty="0">
                <a:solidFill>
                  <a:srgbClr val="D4D4D4"/>
                </a:solidFill>
                <a:effectLst/>
                <a:latin typeface=" Cascadia Code PL"/>
              </a:rPr>
              <a:t>&gt; </a:t>
            </a:r>
            <a:r>
              <a:rPr lang="en-US" sz="3200" b="0" dirty="0">
                <a:solidFill>
                  <a:srgbClr val="9CDCFE"/>
                </a:solidFill>
                <a:effectLst/>
                <a:latin typeface=" Cascadia Code PL"/>
              </a:rPr>
              <a:t>cities</a:t>
            </a:r>
            <a:r>
              <a:rPr lang="en-US" sz="3200" b="0" dirty="0">
                <a:solidFill>
                  <a:srgbClr val="D4D4D4"/>
                </a:solidFill>
                <a:effectLst/>
                <a:latin typeface=" Cascadia Code PL"/>
              </a:rPr>
              <a:t> = </a:t>
            </a:r>
            <a:r>
              <a:rPr lang="en-US" sz="3200" b="0" dirty="0">
                <a:solidFill>
                  <a:srgbClr val="569CD6"/>
                </a:solidFill>
                <a:effectLst/>
                <a:latin typeface=" Cascadia Code PL"/>
              </a:rPr>
              <a:t>new</a:t>
            </a:r>
            <a:r>
              <a:rPr lang="en-US" sz="3200" b="0" dirty="0">
                <a:solidFill>
                  <a:srgbClr val="D4D4D4"/>
                </a:solidFill>
                <a:effectLst/>
                <a:latin typeface=" Cascadia Code PL"/>
              </a:rPr>
              <a:t>[]</a:t>
            </a:r>
          </a:p>
          <a:p>
            <a:r>
              <a:rPr lang="en-US" sz="3200" b="0" dirty="0">
                <a:solidFill>
                  <a:srgbClr val="D4D4D4"/>
                </a:solidFill>
                <a:effectLst/>
                <a:latin typeface=" Cascadia Code PL"/>
              </a:rPr>
              <a:t>{</a:t>
            </a:r>
          </a:p>
          <a:p>
            <a:r>
              <a:rPr lang="en-US" sz="3200" b="0" dirty="0">
                <a:solidFill>
                  <a:srgbClr val="569CD6"/>
                </a:solidFill>
                <a:effectLst/>
                <a:latin typeface=" Cascadia Code PL"/>
              </a:rPr>
              <a:t>    new</a:t>
            </a:r>
            <a:r>
              <a:rPr lang="en-US" sz="3200" b="0" dirty="0">
                <a:solidFill>
                  <a:srgbClr val="D4D4D4"/>
                </a:solidFill>
                <a:effectLst/>
                <a:latin typeface=" Cascadia Code PL"/>
              </a:rPr>
              <a:t> </a:t>
            </a:r>
            <a:r>
              <a:rPr lang="en-US" sz="3200" b="0" dirty="0">
                <a:solidFill>
                  <a:srgbClr val="4EC9B0"/>
                </a:solidFill>
                <a:effectLst/>
                <a:latin typeface=" Cascadia Code PL"/>
              </a:rPr>
              <a:t>City</a:t>
            </a:r>
            <a:r>
              <a:rPr lang="en-US" sz="3200" b="0" dirty="0">
                <a:solidFill>
                  <a:srgbClr val="D4D4D4"/>
                </a:solidFill>
                <a:effectLst/>
                <a:latin typeface=" Cascadia Code PL"/>
              </a:rPr>
              <a:t>(</a:t>
            </a:r>
            <a:r>
              <a:rPr lang="en-US" sz="3200" b="0" dirty="0">
                <a:solidFill>
                  <a:srgbClr val="B5CEA8"/>
                </a:solidFill>
                <a:effectLst/>
                <a:latin typeface=" Cascadia Code PL"/>
              </a:rPr>
              <a:t>1</a:t>
            </a:r>
            <a:r>
              <a:rPr lang="en-US" sz="3200" b="0" dirty="0">
                <a:solidFill>
                  <a:srgbClr val="D4D4D4"/>
                </a:solidFill>
                <a:effectLst/>
                <a:latin typeface=" Cascadia Code PL"/>
              </a:rPr>
              <a:t>, </a:t>
            </a:r>
            <a:r>
              <a:rPr lang="en-US" sz="3200" b="0" dirty="0">
                <a:solidFill>
                  <a:srgbClr val="CE9178"/>
                </a:solidFill>
                <a:effectLst/>
                <a:latin typeface=" Cascadia Code PL"/>
              </a:rPr>
              <a:t>"Berlin"</a:t>
            </a:r>
            <a:r>
              <a:rPr lang="en-US" sz="3200" b="0" dirty="0">
                <a:solidFill>
                  <a:srgbClr val="D4D4D4"/>
                </a:solidFill>
                <a:effectLst/>
                <a:latin typeface=" Cascadia Code PL"/>
              </a:rPr>
              <a:t>),</a:t>
            </a:r>
          </a:p>
          <a:p>
            <a:r>
              <a:rPr lang="en-US" sz="3200" b="0" dirty="0">
                <a:solidFill>
                  <a:srgbClr val="D4D4D4"/>
                </a:solidFill>
                <a:effectLst/>
                <a:latin typeface=" Cascadia Code PL"/>
              </a:rPr>
              <a:t>    </a:t>
            </a:r>
            <a:r>
              <a:rPr lang="en-US" sz="3200" b="0" dirty="0">
                <a:solidFill>
                  <a:srgbClr val="569CD6"/>
                </a:solidFill>
                <a:effectLst/>
                <a:latin typeface=" Cascadia Code PL"/>
              </a:rPr>
              <a:t>new</a:t>
            </a:r>
            <a:r>
              <a:rPr lang="en-US" sz="3200" b="0" dirty="0">
                <a:solidFill>
                  <a:srgbClr val="D4D4D4"/>
                </a:solidFill>
                <a:effectLst/>
                <a:latin typeface=" Cascadia Code PL"/>
              </a:rPr>
              <a:t> </a:t>
            </a:r>
            <a:r>
              <a:rPr lang="en-US" sz="3200" b="0" dirty="0">
                <a:solidFill>
                  <a:srgbClr val="4EC9B0"/>
                </a:solidFill>
                <a:effectLst/>
                <a:latin typeface=" Cascadia Code PL"/>
              </a:rPr>
              <a:t>City</a:t>
            </a:r>
            <a:r>
              <a:rPr lang="en-US" sz="3200" b="0" dirty="0">
                <a:solidFill>
                  <a:srgbClr val="D4D4D4"/>
                </a:solidFill>
                <a:effectLst/>
                <a:latin typeface=" Cascadia Code PL"/>
              </a:rPr>
              <a:t>(</a:t>
            </a:r>
            <a:r>
              <a:rPr lang="en-US" sz="3200" b="0" dirty="0">
                <a:solidFill>
                  <a:srgbClr val="B5CEA8"/>
                </a:solidFill>
                <a:effectLst/>
                <a:latin typeface=" Cascadia Code PL"/>
              </a:rPr>
              <a:t>2</a:t>
            </a:r>
            <a:r>
              <a:rPr lang="en-US" sz="3200" b="0" dirty="0">
                <a:solidFill>
                  <a:srgbClr val="D4D4D4"/>
                </a:solidFill>
                <a:effectLst/>
                <a:latin typeface=" Cascadia Code PL"/>
              </a:rPr>
              <a:t>, </a:t>
            </a:r>
            <a:r>
              <a:rPr lang="en-US" sz="3200" b="0" dirty="0">
                <a:solidFill>
                  <a:srgbClr val="CE9178"/>
                </a:solidFill>
                <a:effectLst/>
                <a:latin typeface=" Cascadia Code PL"/>
              </a:rPr>
              <a:t>"Hamburg"</a:t>
            </a:r>
            <a:r>
              <a:rPr lang="en-US" sz="3200" b="0" dirty="0">
                <a:solidFill>
                  <a:srgbClr val="D4D4D4"/>
                </a:solidFill>
                <a:effectLst/>
                <a:latin typeface=" Cascadia Code PL"/>
              </a:rPr>
              <a:t>),</a:t>
            </a:r>
          </a:p>
          <a:p>
            <a:r>
              <a:rPr lang="en-US" sz="3200" b="0" dirty="0">
                <a:solidFill>
                  <a:srgbClr val="D4D4D4"/>
                </a:solidFill>
                <a:effectLst/>
                <a:latin typeface=" Cascadia Code PL"/>
              </a:rPr>
              <a:t>    </a:t>
            </a:r>
            <a:r>
              <a:rPr lang="en-US" sz="3200" b="0" dirty="0">
                <a:solidFill>
                  <a:srgbClr val="569CD6"/>
                </a:solidFill>
                <a:effectLst/>
                <a:latin typeface=" Cascadia Code PL"/>
              </a:rPr>
              <a:t>new</a:t>
            </a:r>
            <a:r>
              <a:rPr lang="en-US" sz="3200" b="0" dirty="0">
                <a:solidFill>
                  <a:srgbClr val="D4D4D4"/>
                </a:solidFill>
                <a:effectLst/>
                <a:latin typeface=" Cascadia Code PL"/>
              </a:rPr>
              <a:t> </a:t>
            </a:r>
            <a:r>
              <a:rPr lang="en-US" sz="3200" b="0" dirty="0">
                <a:solidFill>
                  <a:srgbClr val="4EC9B0"/>
                </a:solidFill>
                <a:effectLst/>
                <a:latin typeface=" Cascadia Code PL"/>
              </a:rPr>
              <a:t>City</a:t>
            </a:r>
            <a:r>
              <a:rPr lang="en-US" sz="3200" b="0" dirty="0">
                <a:solidFill>
                  <a:srgbClr val="D4D4D4"/>
                </a:solidFill>
                <a:effectLst/>
                <a:latin typeface=" Cascadia Code PL"/>
              </a:rPr>
              <a:t>(</a:t>
            </a:r>
            <a:r>
              <a:rPr lang="en-US" sz="3200" b="0" dirty="0">
                <a:solidFill>
                  <a:srgbClr val="B5CEA8"/>
                </a:solidFill>
                <a:effectLst/>
                <a:latin typeface=" Cascadia Code PL"/>
              </a:rPr>
              <a:t>3</a:t>
            </a:r>
            <a:r>
              <a:rPr lang="en-US" sz="3200" b="0" dirty="0">
                <a:solidFill>
                  <a:srgbClr val="D4D4D4"/>
                </a:solidFill>
                <a:effectLst/>
                <a:latin typeface=" Cascadia Code PL"/>
              </a:rPr>
              <a:t>, </a:t>
            </a:r>
            <a:r>
              <a:rPr lang="en-US" sz="3200" b="0" dirty="0">
                <a:solidFill>
                  <a:srgbClr val="CE9178"/>
                </a:solidFill>
                <a:effectLst/>
                <a:latin typeface=" Cascadia Code PL"/>
              </a:rPr>
              <a:t>"Frankfurt"</a:t>
            </a:r>
            <a:r>
              <a:rPr lang="en-US" sz="3200" b="0" dirty="0">
                <a:solidFill>
                  <a:srgbClr val="D4D4D4"/>
                </a:solidFill>
                <a:effectLst/>
                <a:latin typeface=" Cascadia Code PL"/>
              </a:rPr>
              <a:t>)</a:t>
            </a:r>
          </a:p>
          <a:p>
            <a:r>
              <a:rPr lang="en-US" sz="3200" b="0" dirty="0">
                <a:solidFill>
                  <a:srgbClr val="D4D4D4"/>
                </a:solidFill>
                <a:effectLst/>
                <a:latin typeface=" Cascadia Code PL"/>
              </a:rPr>
              <a:t>};</a:t>
            </a:r>
          </a:p>
        </p:txBody>
      </p:sp>
    </p:spTree>
    <p:extLst>
      <p:ext uri="{BB962C8B-B14F-4D97-AF65-F5344CB8AC3E}">
        <p14:creationId xmlns:p14="http://schemas.microsoft.com/office/powerpoint/2010/main" val="1312772187"/>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36E95-7FEB-4503-B318-DEB95C229193}"/>
              </a:ext>
            </a:extLst>
          </p:cNvPr>
          <p:cNvSpPr>
            <a:spLocks noGrp="1"/>
          </p:cNvSpPr>
          <p:nvPr>
            <p:ph type="title"/>
          </p:nvPr>
        </p:nvSpPr>
        <p:spPr/>
        <p:txBody>
          <a:bodyPr/>
          <a:lstStyle/>
          <a:p>
            <a:r>
              <a:rPr lang="en-US" dirty="0">
                <a:solidFill>
                  <a:schemeClr val="bg1"/>
                </a:solidFill>
              </a:rPr>
              <a:t>Data: Collection + Object Initializer</a:t>
            </a:r>
            <a:endParaRPr lang="LID4096" dirty="0">
              <a:solidFill>
                <a:schemeClr val="bg1"/>
              </a:solidFill>
            </a:endParaRPr>
          </a:p>
        </p:txBody>
      </p:sp>
      <p:sp>
        <p:nvSpPr>
          <p:cNvPr id="3" name="Text Placeholder 2">
            <a:extLst>
              <a:ext uri="{FF2B5EF4-FFF2-40B4-BE49-F238E27FC236}">
                <a16:creationId xmlns:a16="http://schemas.microsoft.com/office/drawing/2014/main" id="{B8787907-8EBF-4B85-9BB6-490104EF6FA8}"/>
              </a:ext>
            </a:extLst>
          </p:cNvPr>
          <p:cNvSpPr>
            <a:spLocks noGrp="1"/>
          </p:cNvSpPr>
          <p:nvPr>
            <p:ph type="body" sz="quarter" idx="10"/>
          </p:nvPr>
        </p:nvSpPr>
        <p:spPr>
          <a:xfrm>
            <a:off x="588263" y="1436688"/>
            <a:ext cx="11018520" cy="4628960"/>
          </a:xfrm>
        </p:spPr>
        <p:txBody>
          <a:bodyPr/>
          <a:lstStyle/>
          <a:p>
            <a:endParaRPr lang="da-DK" sz="3200" b="0" dirty="0">
              <a:solidFill>
                <a:srgbClr val="9CDCFE"/>
              </a:solidFill>
              <a:effectLst/>
              <a:latin typeface=" Cascadia Code PL"/>
            </a:endParaRPr>
          </a:p>
          <a:p>
            <a:r>
              <a:rPr lang="da-DK" sz="3200" b="0" dirty="0">
                <a:solidFill>
                  <a:srgbClr val="9CDCFE"/>
                </a:solidFill>
                <a:effectLst/>
                <a:latin typeface=" Cascadia Code PL"/>
              </a:rPr>
              <a:t>IEnumerable</a:t>
            </a:r>
            <a:r>
              <a:rPr lang="da-DK" sz="3200" b="0" dirty="0">
                <a:solidFill>
                  <a:srgbClr val="D4D4D4"/>
                </a:solidFill>
                <a:effectLst/>
                <a:latin typeface=" Cascadia Code PL"/>
              </a:rPr>
              <a:t>&lt;</a:t>
            </a:r>
            <a:r>
              <a:rPr lang="da-DK" sz="3200" b="0" dirty="0">
                <a:solidFill>
                  <a:srgbClr val="4EC9B0"/>
                </a:solidFill>
                <a:effectLst/>
                <a:latin typeface=" Cascadia Code PL"/>
              </a:rPr>
              <a:t>City</a:t>
            </a:r>
            <a:r>
              <a:rPr lang="da-DK" sz="3200" b="0" dirty="0">
                <a:solidFill>
                  <a:srgbClr val="D4D4D4"/>
                </a:solidFill>
                <a:effectLst/>
                <a:latin typeface=" Cascadia Code PL"/>
              </a:rPr>
              <a:t>&gt; </a:t>
            </a:r>
            <a:r>
              <a:rPr lang="da-DK" sz="3200" b="0" dirty="0">
                <a:solidFill>
                  <a:srgbClr val="9CDCFE"/>
                </a:solidFill>
                <a:effectLst/>
                <a:latin typeface=" Cascadia Code PL"/>
              </a:rPr>
              <a:t>cities</a:t>
            </a:r>
            <a:r>
              <a:rPr lang="da-DK" sz="3200" b="0" dirty="0">
                <a:solidFill>
                  <a:srgbClr val="D4D4D4"/>
                </a:solidFill>
                <a:effectLst/>
                <a:latin typeface=" Cascadia Code PL"/>
              </a:rPr>
              <a:t> = </a:t>
            </a:r>
            <a:r>
              <a:rPr lang="da-DK" sz="3200" b="0" dirty="0">
                <a:solidFill>
                  <a:srgbClr val="569CD6"/>
                </a:solidFill>
                <a:effectLst/>
                <a:latin typeface=" Cascadia Code PL"/>
              </a:rPr>
              <a:t>new</a:t>
            </a:r>
            <a:r>
              <a:rPr lang="da-DK" sz="3200" b="0" dirty="0">
                <a:solidFill>
                  <a:srgbClr val="D4D4D4"/>
                </a:solidFill>
                <a:effectLst/>
                <a:latin typeface=" Cascadia Code PL"/>
              </a:rPr>
              <a:t>[]</a:t>
            </a:r>
          </a:p>
          <a:p>
            <a:r>
              <a:rPr lang="da-DK" sz="3200" b="0" dirty="0">
                <a:solidFill>
                  <a:srgbClr val="D4D4D4"/>
                </a:solidFill>
                <a:effectLst/>
                <a:latin typeface=" Cascadia Code PL"/>
              </a:rPr>
              <a:t>{</a:t>
            </a:r>
          </a:p>
          <a:p>
            <a:r>
              <a:rPr lang="da-DK" sz="3200" b="0" dirty="0">
                <a:solidFill>
                  <a:srgbClr val="D4D4D4"/>
                </a:solidFill>
                <a:effectLst/>
                <a:latin typeface=" Cascadia Code PL"/>
              </a:rPr>
              <a:t>    </a:t>
            </a:r>
            <a:r>
              <a:rPr lang="da-DK" sz="3200" b="0" dirty="0">
                <a:solidFill>
                  <a:srgbClr val="569CD6"/>
                </a:solidFill>
                <a:effectLst/>
                <a:latin typeface=" Cascadia Code PL"/>
              </a:rPr>
              <a:t>new</a:t>
            </a:r>
            <a:r>
              <a:rPr lang="da-DK" sz="3200" b="0" dirty="0">
                <a:solidFill>
                  <a:srgbClr val="D4D4D4"/>
                </a:solidFill>
                <a:effectLst/>
                <a:latin typeface=" Cascadia Code PL"/>
              </a:rPr>
              <a:t> </a:t>
            </a:r>
            <a:r>
              <a:rPr lang="da-DK" sz="3200" b="0" dirty="0">
                <a:solidFill>
                  <a:srgbClr val="4EC9B0"/>
                </a:solidFill>
                <a:effectLst/>
                <a:latin typeface=" Cascadia Code PL"/>
              </a:rPr>
              <a:t>City</a:t>
            </a:r>
            <a:r>
              <a:rPr lang="da-DK" sz="3200" b="0" dirty="0">
                <a:solidFill>
                  <a:srgbClr val="D4D4D4"/>
                </a:solidFill>
                <a:effectLst/>
                <a:latin typeface=" Cascadia Code PL"/>
              </a:rPr>
              <a:t> { </a:t>
            </a:r>
            <a:r>
              <a:rPr lang="da-DK" sz="3200" b="0" dirty="0">
                <a:solidFill>
                  <a:srgbClr val="9CDCFE"/>
                </a:solidFill>
                <a:effectLst/>
                <a:latin typeface=" Cascadia Code PL"/>
              </a:rPr>
              <a:t>Id</a:t>
            </a:r>
            <a:r>
              <a:rPr lang="da-DK" sz="3200" b="0" dirty="0">
                <a:solidFill>
                  <a:srgbClr val="D4D4D4"/>
                </a:solidFill>
                <a:effectLst/>
                <a:latin typeface=" Cascadia Code PL"/>
              </a:rPr>
              <a:t> = </a:t>
            </a:r>
            <a:r>
              <a:rPr lang="da-DK" sz="3200" b="0" dirty="0">
                <a:solidFill>
                  <a:srgbClr val="B5CEA8"/>
                </a:solidFill>
                <a:effectLst/>
                <a:latin typeface=" Cascadia Code PL"/>
              </a:rPr>
              <a:t>1</a:t>
            </a:r>
            <a:r>
              <a:rPr lang="da-DK" sz="3200" b="0" dirty="0">
                <a:solidFill>
                  <a:srgbClr val="D4D4D4"/>
                </a:solidFill>
                <a:effectLst/>
                <a:latin typeface=" Cascadia Code PL"/>
              </a:rPr>
              <a:t>, </a:t>
            </a:r>
            <a:r>
              <a:rPr lang="da-DK" sz="3200" b="0" dirty="0">
                <a:solidFill>
                  <a:srgbClr val="9CDCFE"/>
                </a:solidFill>
                <a:effectLst/>
                <a:latin typeface=" Cascadia Code PL"/>
              </a:rPr>
              <a:t>Name</a:t>
            </a:r>
            <a:r>
              <a:rPr lang="da-DK" sz="3200" b="0" dirty="0">
                <a:solidFill>
                  <a:srgbClr val="D4D4D4"/>
                </a:solidFill>
                <a:effectLst/>
                <a:latin typeface=" Cascadia Code PL"/>
              </a:rPr>
              <a:t> = </a:t>
            </a:r>
            <a:r>
              <a:rPr lang="da-DK" sz="3200" b="0" dirty="0">
                <a:solidFill>
                  <a:srgbClr val="CE9178"/>
                </a:solidFill>
                <a:effectLst/>
                <a:latin typeface=" Cascadia Code PL"/>
              </a:rPr>
              <a:t>"Berlin"</a:t>
            </a:r>
            <a:r>
              <a:rPr lang="da-DK" sz="3200" b="0" dirty="0">
                <a:solidFill>
                  <a:srgbClr val="D4D4D4"/>
                </a:solidFill>
                <a:effectLst/>
                <a:latin typeface=" Cascadia Code PL"/>
              </a:rPr>
              <a:t> },</a:t>
            </a:r>
          </a:p>
          <a:p>
            <a:r>
              <a:rPr lang="da-DK" sz="3200" b="0" dirty="0">
                <a:solidFill>
                  <a:srgbClr val="D4D4D4"/>
                </a:solidFill>
                <a:effectLst/>
                <a:latin typeface=" Cascadia Code PL"/>
              </a:rPr>
              <a:t>    </a:t>
            </a:r>
            <a:r>
              <a:rPr lang="da-DK" sz="3200" b="0" dirty="0">
                <a:solidFill>
                  <a:srgbClr val="569CD6"/>
                </a:solidFill>
                <a:effectLst/>
                <a:latin typeface=" Cascadia Code PL"/>
              </a:rPr>
              <a:t>new</a:t>
            </a:r>
            <a:r>
              <a:rPr lang="da-DK" sz="3200" b="0" dirty="0">
                <a:solidFill>
                  <a:srgbClr val="D4D4D4"/>
                </a:solidFill>
                <a:effectLst/>
                <a:latin typeface=" Cascadia Code PL"/>
              </a:rPr>
              <a:t> </a:t>
            </a:r>
            <a:r>
              <a:rPr lang="da-DK" sz="3200" b="0" dirty="0">
                <a:solidFill>
                  <a:srgbClr val="4EC9B0"/>
                </a:solidFill>
                <a:effectLst/>
                <a:latin typeface=" Cascadia Code PL"/>
              </a:rPr>
              <a:t>City</a:t>
            </a:r>
            <a:r>
              <a:rPr lang="da-DK" sz="3200" b="0" dirty="0">
                <a:solidFill>
                  <a:srgbClr val="D4D4D4"/>
                </a:solidFill>
                <a:effectLst/>
                <a:latin typeface=" Cascadia Code PL"/>
              </a:rPr>
              <a:t> { </a:t>
            </a:r>
            <a:r>
              <a:rPr lang="da-DK" sz="3200" b="0" dirty="0">
                <a:solidFill>
                  <a:srgbClr val="9CDCFE"/>
                </a:solidFill>
                <a:effectLst/>
                <a:latin typeface=" Cascadia Code PL"/>
              </a:rPr>
              <a:t>Id</a:t>
            </a:r>
            <a:r>
              <a:rPr lang="da-DK" sz="3200" b="0" dirty="0">
                <a:solidFill>
                  <a:srgbClr val="D4D4D4"/>
                </a:solidFill>
                <a:effectLst/>
                <a:latin typeface=" Cascadia Code PL"/>
              </a:rPr>
              <a:t> = </a:t>
            </a:r>
            <a:r>
              <a:rPr lang="da-DK" sz="3200" b="0" dirty="0">
                <a:solidFill>
                  <a:srgbClr val="B5CEA8"/>
                </a:solidFill>
                <a:effectLst/>
                <a:latin typeface=" Cascadia Code PL"/>
              </a:rPr>
              <a:t>2</a:t>
            </a:r>
            <a:r>
              <a:rPr lang="da-DK" sz="3200" b="0" dirty="0">
                <a:solidFill>
                  <a:srgbClr val="D4D4D4"/>
                </a:solidFill>
                <a:effectLst/>
                <a:latin typeface=" Cascadia Code PL"/>
              </a:rPr>
              <a:t>, </a:t>
            </a:r>
            <a:r>
              <a:rPr lang="da-DK" sz="3200" b="0" dirty="0">
                <a:solidFill>
                  <a:srgbClr val="9CDCFE"/>
                </a:solidFill>
                <a:effectLst/>
                <a:latin typeface=" Cascadia Code PL"/>
              </a:rPr>
              <a:t>Name</a:t>
            </a:r>
            <a:r>
              <a:rPr lang="da-DK" sz="3200" b="0" dirty="0">
                <a:solidFill>
                  <a:srgbClr val="D4D4D4"/>
                </a:solidFill>
                <a:effectLst/>
                <a:latin typeface=" Cascadia Code PL"/>
              </a:rPr>
              <a:t> = </a:t>
            </a:r>
            <a:r>
              <a:rPr lang="da-DK" sz="3200" b="0" dirty="0">
                <a:solidFill>
                  <a:srgbClr val="CE9178"/>
                </a:solidFill>
                <a:effectLst/>
                <a:latin typeface=" Cascadia Code PL"/>
              </a:rPr>
              <a:t>"Hamburg"</a:t>
            </a:r>
            <a:r>
              <a:rPr lang="da-DK" sz="3200" b="0" dirty="0">
                <a:solidFill>
                  <a:srgbClr val="D4D4D4"/>
                </a:solidFill>
                <a:effectLst/>
                <a:latin typeface=" Cascadia Code PL"/>
              </a:rPr>
              <a:t> },</a:t>
            </a:r>
          </a:p>
          <a:p>
            <a:r>
              <a:rPr lang="da-DK" sz="3200" b="0" dirty="0">
                <a:solidFill>
                  <a:srgbClr val="D4D4D4"/>
                </a:solidFill>
                <a:effectLst/>
                <a:latin typeface=" Cascadia Code PL"/>
              </a:rPr>
              <a:t>    </a:t>
            </a:r>
            <a:r>
              <a:rPr lang="da-DK" sz="3200" b="0" dirty="0">
                <a:solidFill>
                  <a:srgbClr val="569CD6"/>
                </a:solidFill>
                <a:effectLst/>
                <a:latin typeface=" Cascadia Code PL"/>
              </a:rPr>
              <a:t>new</a:t>
            </a:r>
            <a:r>
              <a:rPr lang="da-DK" sz="3200" b="0" dirty="0">
                <a:solidFill>
                  <a:srgbClr val="D4D4D4"/>
                </a:solidFill>
                <a:effectLst/>
                <a:latin typeface=" Cascadia Code PL"/>
              </a:rPr>
              <a:t> </a:t>
            </a:r>
            <a:r>
              <a:rPr lang="da-DK" sz="3200" b="0" dirty="0">
                <a:solidFill>
                  <a:srgbClr val="4EC9B0"/>
                </a:solidFill>
                <a:effectLst/>
                <a:latin typeface=" Cascadia Code PL"/>
              </a:rPr>
              <a:t>City</a:t>
            </a:r>
            <a:r>
              <a:rPr lang="da-DK" sz="3200" b="0" dirty="0">
                <a:solidFill>
                  <a:srgbClr val="D4D4D4"/>
                </a:solidFill>
                <a:effectLst/>
                <a:latin typeface=" Cascadia Code PL"/>
              </a:rPr>
              <a:t> { </a:t>
            </a:r>
            <a:r>
              <a:rPr lang="da-DK" sz="3200" b="0" dirty="0">
                <a:solidFill>
                  <a:srgbClr val="9CDCFE"/>
                </a:solidFill>
                <a:effectLst/>
                <a:latin typeface=" Cascadia Code PL"/>
              </a:rPr>
              <a:t>Id</a:t>
            </a:r>
            <a:r>
              <a:rPr lang="da-DK" sz="3200" b="0" dirty="0">
                <a:solidFill>
                  <a:srgbClr val="D4D4D4"/>
                </a:solidFill>
                <a:effectLst/>
                <a:latin typeface=" Cascadia Code PL"/>
              </a:rPr>
              <a:t> = </a:t>
            </a:r>
            <a:r>
              <a:rPr lang="da-DK" sz="3200" b="0" dirty="0">
                <a:solidFill>
                  <a:srgbClr val="B5CEA8"/>
                </a:solidFill>
                <a:effectLst/>
                <a:latin typeface=" Cascadia Code PL"/>
              </a:rPr>
              <a:t>3</a:t>
            </a:r>
            <a:r>
              <a:rPr lang="da-DK" sz="3200" b="0" dirty="0">
                <a:solidFill>
                  <a:srgbClr val="D4D4D4"/>
                </a:solidFill>
                <a:effectLst/>
                <a:latin typeface=" Cascadia Code PL"/>
              </a:rPr>
              <a:t>, </a:t>
            </a:r>
            <a:r>
              <a:rPr lang="da-DK" sz="3200" b="0" dirty="0">
                <a:solidFill>
                  <a:srgbClr val="9CDCFE"/>
                </a:solidFill>
                <a:effectLst/>
                <a:latin typeface=" Cascadia Code PL"/>
              </a:rPr>
              <a:t>Name</a:t>
            </a:r>
            <a:r>
              <a:rPr lang="da-DK" sz="3200" b="0" dirty="0">
                <a:solidFill>
                  <a:srgbClr val="D4D4D4"/>
                </a:solidFill>
                <a:effectLst/>
                <a:latin typeface=" Cascadia Code PL"/>
              </a:rPr>
              <a:t> = </a:t>
            </a:r>
            <a:r>
              <a:rPr lang="da-DK" sz="3200" b="0" dirty="0">
                <a:solidFill>
                  <a:srgbClr val="CE9178"/>
                </a:solidFill>
                <a:effectLst/>
                <a:latin typeface=" Cascadia Code PL"/>
              </a:rPr>
              <a:t>"Frankfurt"</a:t>
            </a:r>
            <a:r>
              <a:rPr lang="da-DK" sz="3200" b="0" dirty="0">
                <a:solidFill>
                  <a:srgbClr val="D4D4D4"/>
                </a:solidFill>
                <a:effectLst/>
                <a:latin typeface=" Cascadia Code PL"/>
              </a:rPr>
              <a:t> }</a:t>
            </a:r>
          </a:p>
          <a:p>
            <a:r>
              <a:rPr lang="da-DK" sz="3200" b="0" dirty="0">
                <a:solidFill>
                  <a:srgbClr val="D4D4D4"/>
                </a:solidFill>
                <a:effectLst/>
                <a:latin typeface=" Cascadia Code PL"/>
              </a:rPr>
              <a:t>};</a:t>
            </a:r>
          </a:p>
          <a:p>
            <a:endParaRPr lang="LID4096" sz="3200" dirty="0"/>
          </a:p>
        </p:txBody>
      </p:sp>
    </p:spTree>
    <p:extLst>
      <p:ext uri="{BB962C8B-B14F-4D97-AF65-F5344CB8AC3E}">
        <p14:creationId xmlns:p14="http://schemas.microsoft.com/office/powerpoint/2010/main" val="2679602709"/>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0FBF2A-33F5-5940-8634-26E039373A7C}"/>
              </a:ext>
            </a:extLst>
          </p:cNvPr>
          <p:cNvPicPr>
            <a:picLocks noChangeAspect="1"/>
          </p:cNvPicPr>
          <p:nvPr/>
        </p:nvPicPr>
        <p:blipFill>
          <a:blip r:embed="rId3">
            <a:extLst>
              <a:ext uri="{837473B0-CC2E-450A-ABE3-18F120FF3D39}">
                <a1611:picAttrSrcUrl xmlns:a1611="http://schemas.microsoft.com/office/drawing/2016/11/main" r:id="rId4"/>
              </a:ext>
            </a:extLst>
          </a:blip>
          <a:srcRect/>
          <a:stretch/>
        </p:blipFill>
        <p:spPr>
          <a:xfrm>
            <a:off x="0" y="0"/>
            <a:ext cx="12192000" cy="6858000"/>
          </a:xfrm>
          <a:prstGeom prst="rect">
            <a:avLst/>
          </a:prstGeom>
          <a:noFill/>
        </p:spPr>
      </p:pic>
      <p:sp>
        <p:nvSpPr>
          <p:cNvPr id="4" name="Title 3"/>
          <p:cNvSpPr>
            <a:spLocks noGrp="1"/>
          </p:cNvSpPr>
          <p:nvPr>
            <p:ph type="title"/>
          </p:nvPr>
        </p:nvSpPr>
        <p:spPr>
          <a:xfrm>
            <a:off x="-3" y="0"/>
            <a:ext cx="5669280" cy="6858000"/>
          </a:xfrm>
        </p:spPr>
        <p:txBody>
          <a:bodyPr wrap="square" anchor="ctr">
            <a:normAutofit/>
          </a:bodyPr>
          <a:lstStyle/>
          <a:p>
            <a:r>
              <a:rPr lang="en-US" dirty="0"/>
              <a:t>Extension Methods</a:t>
            </a:r>
          </a:p>
        </p:txBody>
      </p:sp>
      <p:sp>
        <p:nvSpPr>
          <p:cNvPr id="2" name="TextBox 1">
            <a:extLst>
              <a:ext uri="{FF2B5EF4-FFF2-40B4-BE49-F238E27FC236}">
                <a16:creationId xmlns:a16="http://schemas.microsoft.com/office/drawing/2014/main" id="{6E68B650-49EC-4589-B52F-C2BC5ED6FA7B}"/>
              </a:ext>
            </a:extLst>
          </p:cNvPr>
          <p:cNvSpPr txBox="1"/>
          <p:nvPr/>
        </p:nvSpPr>
        <p:spPr>
          <a:xfrm>
            <a:off x="0" y="6858000"/>
            <a:ext cx="2816477" cy="138499"/>
          </a:xfrm>
          <a:prstGeom prst="rect">
            <a:avLst/>
          </a:prstGeom>
          <a:solidFill>
            <a:srgbClr val="000000"/>
          </a:solidFill>
        </p:spPr>
        <p:txBody>
          <a:bodyPr wrap="none" lIns="0" tIns="0" rIns="0" bIns="0" rtlCol="0">
            <a:spAutoFit/>
          </a:bodyPr>
          <a:lstStyle/>
          <a:p>
            <a:r>
              <a:rPr lang="LID4096" sz="900">
                <a:hlinkClick r:id="rId4" tooltip="http://accidentaladvocate.blogspot.com/2017/01/7-things-to-know-before-going-for-hair.html"/>
              </a:rPr>
              <a:t>This Photo</a:t>
            </a:r>
            <a:r>
              <a:rPr lang="LID4096" sz="900"/>
              <a:t> by Unknown Author is licensed under </a:t>
            </a:r>
            <a:r>
              <a:rPr lang="LID4096" sz="900">
                <a:hlinkClick r:id="rId5" tooltip="https://creativecommons.org/licenses/by/3.0/"/>
              </a:rPr>
              <a:t>CC BY</a:t>
            </a:r>
            <a:endParaRPr lang="LID4096" sz="900"/>
          </a:p>
        </p:txBody>
      </p:sp>
    </p:spTree>
    <p:extLst>
      <p:ext uri="{BB962C8B-B14F-4D97-AF65-F5344CB8AC3E}">
        <p14:creationId xmlns:p14="http://schemas.microsoft.com/office/powerpoint/2010/main" val="199292661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0ED43-9514-4468-B298-66B2CC314908}"/>
              </a:ext>
            </a:extLst>
          </p:cNvPr>
          <p:cNvSpPr>
            <a:spLocks noGrp="1"/>
          </p:cNvSpPr>
          <p:nvPr>
            <p:ph type="title"/>
          </p:nvPr>
        </p:nvSpPr>
        <p:spPr/>
        <p:txBody>
          <a:bodyPr/>
          <a:lstStyle/>
          <a:p>
            <a:r>
              <a:rPr lang="da-DK" dirty="0">
                <a:solidFill>
                  <a:schemeClr val="bg1"/>
                </a:solidFill>
              </a:rPr>
              <a:t>Extension methods 1/2</a:t>
            </a:r>
            <a:endParaRPr lang="LID4096" dirty="0">
              <a:solidFill>
                <a:schemeClr val="bg1"/>
              </a:solidFill>
            </a:endParaRPr>
          </a:p>
        </p:txBody>
      </p:sp>
      <p:sp>
        <p:nvSpPr>
          <p:cNvPr id="3" name="Text Placeholder 2">
            <a:extLst>
              <a:ext uri="{FF2B5EF4-FFF2-40B4-BE49-F238E27FC236}">
                <a16:creationId xmlns:a16="http://schemas.microsoft.com/office/drawing/2014/main" id="{170F43C1-9E00-4F8E-85FA-EC2886EAB80C}"/>
              </a:ext>
            </a:extLst>
          </p:cNvPr>
          <p:cNvSpPr>
            <a:spLocks noGrp="1"/>
          </p:cNvSpPr>
          <p:nvPr>
            <p:ph type="body" sz="quarter" idx="10"/>
          </p:nvPr>
        </p:nvSpPr>
        <p:spPr>
          <a:xfrm>
            <a:off x="588263" y="1436688"/>
            <a:ext cx="11018520" cy="4739759"/>
          </a:xfrm>
        </p:spPr>
        <p:txBody>
          <a:bodyPr/>
          <a:lstStyle/>
          <a:p>
            <a:r>
              <a:rPr lang="da-DK" sz="2000" b="0" dirty="0">
                <a:solidFill>
                  <a:srgbClr val="569CD6"/>
                </a:solidFill>
                <a:effectLst/>
                <a:latin typeface=" Cascadia Code PL"/>
              </a:rPr>
              <a:t>var</a:t>
            </a:r>
            <a:r>
              <a:rPr lang="da-DK" sz="2000" b="0" dirty="0">
                <a:solidFill>
                  <a:srgbClr val="D4D4D4"/>
                </a:solidFill>
                <a:effectLst/>
                <a:latin typeface=" Cascadia Code PL"/>
              </a:rPr>
              <a:t> </a:t>
            </a:r>
            <a:r>
              <a:rPr lang="da-DK" sz="2000" b="0" dirty="0">
                <a:solidFill>
                  <a:srgbClr val="9CDCFE"/>
                </a:solidFill>
                <a:effectLst/>
                <a:latin typeface=" Cascadia Code PL"/>
              </a:rPr>
              <a:t>count</a:t>
            </a:r>
            <a:r>
              <a:rPr lang="da-DK" sz="2000" b="0" dirty="0">
                <a:solidFill>
                  <a:srgbClr val="D4D4D4"/>
                </a:solidFill>
                <a:effectLst/>
                <a:latin typeface=" Cascadia Code PL"/>
              </a:rPr>
              <a:t> = </a:t>
            </a:r>
            <a:r>
              <a:rPr lang="da-DK" sz="2000" b="0" dirty="0">
                <a:solidFill>
                  <a:srgbClr val="9CDCFE"/>
                </a:solidFill>
                <a:effectLst/>
                <a:latin typeface=" Cascadia Code PL"/>
              </a:rPr>
              <a:t>cities</a:t>
            </a:r>
            <a:r>
              <a:rPr lang="da-DK" sz="2000" b="0" dirty="0">
                <a:solidFill>
                  <a:srgbClr val="D4D4D4"/>
                </a:solidFill>
                <a:effectLst/>
                <a:latin typeface=" Cascadia Code PL"/>
              </a:rPr>
              <a:t>.</a:t>
            </a:r>
            <a:r>
              <a:rPr lang="da-DK" sz="2000" b="0" dirty="0">
                <a:solidFill>
                  <a:srgbClr val="DCDCAA"/>
                </a:solidFill>
                <a:effectLst/>
                <a:latin typeface=" Cascadia Code PL"/>
              </a:rPr>
              <a:t>Count</a:t>
            </a:r>
            <a:r>
              <a:rPr lang="da-DK" sz="2000" b="0" dirty="0">
                <a:solidFill>
                  <a:srgbClr val="D4D4D4"/>
                </a:solidFill>
                <a:effectLst/>
                <a:latin typeface=" Cascadia Code PL"/>
              </a:rPr>
              <a:t>();</a:t>
            </a:r>
          </a:p>
          <a:p>
            <a:endParaRPr lang="da-DK" sz="2000" b="0" dirty="0">
              <a:solidFill>
                <a:srgbClr val="569CD6"/>
              </a:solidFill>
              <a:effectLst/>
              <a:latin typeface=" Cascadia Code PL"/>
            </a:endParaRPr>
          </a:p>
          <a:p>
            <a:r>
              <a:rPr lang="da-DK" sz="2000" b="0" dirty="0">
                <a:solidFill>
                  <a:srgbClr val="569CD6"/>
                </a:solidFill>
                <a:effectLst/>
                <a:latin typeface=" Cascadia Code PL"/>
              </a:rPr>
              <a:t>var</a:t>
            </a:r>
            <a:r>
              <a:rPr lang="da-DK" sz="2000" b="0" dirty="0">
                <a:solidFill>
                  <a:srgbClr val="D4D4D4"/>
                </a:solidFill>
                <a:effectLst/>
                <a:latin typeface=" Cascadia Code PL"/>
              </a:rPr>
              <a:t> </a:t>
            </a:r>
            <a:r>
              <a:rPr lang="da-DK" sz="2000" b="0" dirty="0">
                <a:solidFill>
                  <a:srgbClr val="9CDCFE"/>
                </a:solidFill>
                <a:effectLst/>
                <a:latin typeface=" Cascadia Code PL"/>
              </a:rPr>
              <a:t>sorted</a:t>
            </a:r>
            <a:r>
              <a:rPr lang="da-DK" sz="2000" b="0" dirty="0">
                <a:solidFill>
                  <a:srgbClr val="D4D4D4"/>
                </a:solidFill>
                <a:effectLst/>
                <a:latin typeface=" Cascadia Code PL"/>
              </a:rPr>
              <a:t> = </a:t>
            </a:r>
            <a:r>
              <a:rPr lang="da-DK" sz="2000" b="0" dirty="0">
                <a:solidFill>
                  <a:srgbClr val="9CDCFE"/>
                </a:solidFill>
                <a:effectLst/>
                <a:latin typeface=" Cascadia Code PL"/>
              </a:rPr>
              <a:t>cities</a:t>
            </a:r>
            <a:r>
              <a:rPr lang="da-DK" sz="2000" b="0" dirty="0">
                <a:solidFill>
                  <a:srgbClr val="D4D4D4"/>
                </a:solidFill>
                <a:effectLst/>
                <a:latin typeface=" Cascadia Code PL"/>
              </a:rPr>
              <a:t>.</a:t>
            </a:r>
            <a:r>
              <a:rPr lang="da-DK" sz="2000" b="0" dirty="0">
                <a:solidFill>
                  <a:srgbClr val="DCDCAA"/>
                </a:solidFill>
                <a:effectLst/>
                <a:latin typeface=" Cascadia Code PL"/>
              </a:rPr>
              <a:t>OrderBy</a:t>
            </a:r>
            <a:r>
              <a:rPr lang="da-DK" sz="2000" b="0" dirty="0">
                <a:solidFill>
                  <a:srgbClr val="D4D4D4"/>
                </a:solidFill>
                <a:effectLst/>
                <a:latin typeface=" Cascadia Code PL"/>
              </a:rPr>
              <a:t>(</a:t>
            </a:r>
            <a:r>
              <a:rPr lang="da-DK" sz="2000" b="0" dirty="0">
                <a:solidFill>
                  <a:srgbClr val="9CDCFE"/>
                </a:solidFill>
                <a:effectLst/>
                <a:latin typeface=" Cascadia Code PL"/>
              </a:rPr>
              <a:t>c</a:t>
            </a:r>
            <a:r>
              <a:rPr lang="da-DK" sz="2000" b="0" dirty="0">
                <a:solidFill>
                  <a:srgbClr val="D4D4D4"/>
                </a:solidFill>
                <a:effectLst/>
                <a:latin typeface=" Cascadia Code PL"/>
              </a:rPr>
              <a:t> =&gt; </a:t>
            </a:r>
            <a:r>
              <a:rPr lang="da-DK" sz="2000" b="0" dirty="0">
                <a:solidFill>
                  <a:srgbClr val="9CDCFE"/>
                </a:solidFill>
                <a:effectLst/>
                <a:latin typeface=" Cascadia Code PL"/>
              </a:rPr>
              <a:t>c</a:t>
            </a:r>
            <a:r>
              <a:rPr lang="da-DK" sz="2000" b="0" dirty="0">
                <a:solidFill>
                  <a:srgbClr val="D4D4D4"/>
                </a:solidFill>
                <a:effectLst/>
                <a:latin typeface=" Cascadia Code PL"/>
              </a:rPr>
              <a:t>.</a:t>
            </a:r>
            <a:r>
              <a:rPr lang="da-DK" sz="2000" b="0" dirty="0">
                <a:solidFill>
                  <a:srgbClr val="9CDCFE"/>
                </a:solidFill>
                <a:effectLst/>
                <a:latin typeface=" Cascadia Code PL"/>
              </a:rPr>
              <a:t>Name</a:t>
            </a:r>
            <a:r>
              <a:rPr lang="da-DK" sz="2000" b="0" dirty="0">
                <a:solidFill>
                  <a:srgbClr val="D4D4D4"/>
                </a:solidFill>
                <a:effectLst/>
                <a:latin typeface=" Cascadia Code PL"/>
              </a:rPr>
              <a:t>);</a:t>
            </a:r>
          </a:p>
          <a:p>
            <a:endParaRPr lang="da-DK" sz="2000" b="0" dirty="0">
              <a:solidFill>
                <a:srgbClr val="569CD6"/>
              </a:solidFill>
              <a:effectLst/>
              <a:latin typeface=" Cascadia Code PL"/>
            </a:endParaRPr>
          </a:p>
          <a:p>
            <a:r>
              <a:rPr lang="da-DK" sz="2000" b="0" dirty="0">
                <a:solidFill>
                  <a:srgbClr val="569CD6"/>
                </a:solidFill>
                <a:effectLst/>
                <a:latin typeface=" Cascadia Code PL"/>
              </a:rPr>
              <a:t>var</a:t>
            </a:r>
            <a:r>
              <a:rPr lang="da-DK" sz="2000" b="0" dirty="0">
                <a:solidFill>
                  <a:srgbClr val="D4D4D4"/>
                </a:solidFill>
                <a:effectLst/>
                <a:latin typeface=" Cascadia Code PL"/>
              </a:rPr>
              <a:t> </a:t>
            </a:r>
            <a:r>
              <a:rPr lang="da-DK" sz="2000" b="0" dirty="0">
                <a:solidFill>
                  <a:srgbClr val="9CDCFE"/>
                </a:solidFill>
                <a:effectLst/>
                <a:latin typeface=" Cascadia Code PL"/>
              </a:rPr>
              <a:t>filtered</a:t>
            </a:r>
            <a:r>
              <a:rPr lang="da-DK" sz="2000" b="0" dirty="0">
                <a:solidFill>
                  <a:srgbClr val="D4D4D4"/>
                </a:solidFill>
                <a:effectLst/>
                <a:latin typeface=" Cascadia Code PL"/>
              </a:rPr>
              <a:t> = </a:t>
            </a:r>
            <a:r>
              <a:rPr lang="da-DK" sz="2000" b="0" dirty="0">
                <a:solidFill>
                  <a:srgbClr val="9CDCFE"/>
                </a:solidFill>
                <a:effectLst/>
                <a:latin typeface=" Cascadia Code PL"/>
              </a:rPr>
              <a:t>cities</a:t>
            </a:r>
            <a:r>
              <a:rPr lang="da-DK" sz="2000" b="0" dirty="0">
                <a:solidFill>
                  <a:srgbClr val="D4D4D4"/>
                </a:solidFill>
                <a:effectLst/>
                <a:latin typeface=" Cascadia Code PL"/>
              </a:rPr>
              <a:t>.</a:t>
            </a:r>
            <a:r>
              <a:rPr lang="da-DK" sz="2000" b="0" dirty="0">
                <a:solidFill>
                  <a:srgbClr val="DCDCAA"/>
                </a:solidFill>
                <a:effectLst/>
                <a:latin typeface=" Cascadia Code PL"/>
              </a:rPr>
              <a:t>Where</a:t>
            </a:r>
            <a:r>
              <a:rPr lang="da-DK" sz="2000" b="0" dirty="0">
                <a:solidFill>
                  <a:srgbClr val="D4D4D4"/>
                </a:solidFill>
                <a:effectLst/>
                <a:latin typeface=" Cascadia Code PL"/>
              </a:rPr>
              <a:t>(</a:t>
            </a:r>
            <a:r>
              <a:rPr lang="da-DK" sz="2000" b="0" dirty="0">
                <a:solidFill>
                  <a:srgbClr val="9CDCFE"/>
                </a:solidFill>
                <a:effectLst/>
                <a:latin typeface=" Cascadia Code PL"/>
              </a:rPr>
              <a:t>c</a:t>
            </a:r>
            <a:r>
              <a:rPr lang="da-DK" sz="2000" b="0" dirty="0">
                <a:solidFill>
                  <a:srgbClr val="D4D4D4"/>
                </a:solidFill>
                <a:effectLst/>
                <a:latin typeface=" Cascadia Code PL"/>
              </a:rPr>
              <a:t> =&gt; </a:t>
            </a:r>
            <a:r>
              <a:rPr lang="da-DK" sz="2000" b="0" dirty="0">
                <a:solidFill>
                  <a:srgbClr val="9CDCFE"/>
                </a:solidFill>
                <a:effectLst/>
                <a:latin typeface=" Cascadia Code PL"/>
              </a:rPr>
              <a:t>c</a:t>
            </a:r>
            <a:r>
              <a:rPr lang="da-DK" sz="2000" b="0" dirty="0">
                <a:solidFill>
                  <a:srgbClr val="D4D4D4"/>
                </a:solidFill>
                <a:effectLst/>
                <a:latin typeface=" Cascadia Code PL"/>
              </a:rPr>
              <a:t>.</a:t>
            </a:r>
            <a:r>
              <a:rPr lang="da-DK" sz="2000" b="0" dirty="0">
                <a:solidFill>
                  <a:srgbClr val="9CDCFE"/>
                </a:solidFill>
                <a:effectLst/>
                <a:latin typeface=" Cascadia Code PL"/>
              </a:rPr>
              <a:t>Name</a:t>
            </a:r>
            <a:r>
              <a:rPr lang="da-DK" sz="2000" b="0" dirty="0">
                <a:solidFill>
                  <a:srgbClr val="D4D4D4"/>
                </a:solidFill>
                <a:effectLst/>
                <a:latin typeface=" Cascadia Code PL"/>
              </a:rPr>
              <a:t>.</a:t>
            </a:r>
            <a:r>
              <a:rPr lang="da-DK" sz="2000" b="0" dirty="0">
                <a:solidFill>
                  <a:srgbClr val="DCDCAA"/>
                </a:solidFill>
                <a:effectLst/>
                <a:latin typeface=" Cascadia Code PL"/>
              </a:rPr>
              <a:t>Contains</a:t>
            </a:r>
            <a:r>
              <a:rPr lang="da-DK" sz="2000" b="0" dirty="0">
                <a:solidFill>
                  <a:srgbClr val="D4D4D4"/>
                </a:solidFill>
                <a:effectLst/>
                <a:latin typeface=" Cascadia Code PL"/>
              </a:rPr>
              <a:t>(</a:t>
            </a:r>
            <a:r>
              <a:rPr lang="da-DK" sz="2000" b="0" dirty="0">
                <a:solidFill>
                  <a:srgbClr val="CE9178"/>
                </a:solidFill>
                <a:effectLst/>
                <a:latin typeface=" Cascadia Code PL"/>
              </a:rPr>
              <a:t>"i"</a:t>
            </a:r>
            <a:r>
              <a:rPr lang="da-DK" sz="2000" b="0" dirty="0">
                <a:solidFill>
                  <a:srgbClr val="D4D4D4"/>
                </a:solidFill>
                <a:effectLst/>
                <a:latin typeface=" Cascadia Code PL"/>
              </a:rPr>
              <a:t>));</a:t>
            </a:r>
          </a:p>
          <a:p>
            <a:endParaRPr lang="da-DK" sz="2000" b="0" dirty="0">
              <a:solidFill>
                <a:srgbClr val="569CD6"/>
              </a:solidFill>
              <a:effectLst/>
              <a:latin typeface=" Cascadia Code PL"/>
            </a:endParaRPr>
          </a:p>
          <a:p>
            <a:r>
              <a:rPr lang="da-DK" sz="2000" b="0" dirty="0">
                <a:solidFill>
                  <a:srgbClr val="569CD6"/>
                </a:solidFill>
                <a:effectLst/>
                <a:latin typeface=" Cascadia Code PL"/>
              </a:rPr>
              <a:t>var</a:t>
            </a:r>
            <a:r>
              <a:rPr lang="da-DK" sz="2000" b="0" dirty="0">
                <a:solidFill>
                  <a:srgbClr val="D4D4D4"/>
                </a:solidFill>
                <a:effectLst/>
                <a:latin typeface=" Cascadia Code PL"/>
              </a:rPr>
              <a:t> </a:t>
            </a:r>
            <a:r>
              <a:rPr lang="da-DK" sz="2000" b="0" dirty="0">
                <a:solidFill>
                  <a:srgbClr val="9CDCFE"/>
                </a:solidFill>
                <a:effectLst/>
                <a:latin typeface=" Cascadia Code PL"/>
              </a:rPr>
              <a:t>pick</a:t>
            </a:r>
            <a:r>
              <a:rPr lang="da-DK" sz="2000" b="0" dirty="0">
                <a:solidFill>
                  <a:srgbClr val="D4D4D4"/>
                </a:solidFill>
                <a:effectLst/>
                <a:latin typeface=" Cascadia Code PL"/>
              </a:rPr>
              <a:t> = </a:t>
            </a:r>
            <a:r>
              <a:rPr lang="da-DK" sz="2000" b="0" dirty="0">
                <a:solidFill>
                  <a:srgbClr val="9CDCFE"/>
                </a:solidFill>
                <a:effectLst/>
                <a:latin typeface=" Cascadia Code PL"/>
              </a:rPr>
              <a:t>cities</a:t>
            </a:r>
            <a:r>
              <a:rPr lang="da-DK" sz="2000" b="0" dirty="0">
                <a:solidFill>
                  <a:srgbClr val="D4D4D4"/>
                </a:solidFill>
                <a:effectLst/>
                <a:latin typeface=" Cascadia Code PL"/>
              </a:rPr>
              <a:t>.</a:t>
            </a:r>
            <a:r>
              <a:rPr lang="da-DK" sz="2000" b="0" dirty="0">
                <a:solidFill>
                  <a:srgbClr val="DCDCAA"/>
                </a:solidFill>
                <a:effectLst/>
                <a:latin typeface=" Cascadia Code PL"/>
              </a:rPr>
              <a:t>FirstOrDefault</a:t>
            </a:r>
            <a:r>
              <a:rPr lang="da-DK" sz="2000" b="0" dirty="0">
                <a:solidFill>
                  <a:srgbClr val="D4D4D4"/>
                </a:solidFill>
                <a:effectLst/>
                <a:latin typeface=" Cascadia Code PL"/>
              </a:rPr>
              <a:t>(</a:t>
            </a:r>
            <a:r>
              <a:rPr lang="da-DK" sz="2000" b="0" dirty="0">
                <a:solidFill>
                  <a:srgbClr val="9CDCFE"/>
                </a:solidFill>
                <a:effectLst/>
                <a:latin typeface=" Cascadia Code PL"/>
              </a:rPr>
              <a:t>c</a:t>
            </a:r>
            <a:r>
              <a:rPr lang="da-DK" sz="2000" b="0" dirty="0">
                <a:solidFill>
                  <a:srgbClr val="D4D4D4"/>
                </a:solidFill>
                <a:effectLst/>
                <a:latin typeface=" Cascadia Code PL"/>
              </a:rPr>
              <a:t> =&gt; </a:t>
            </a:r>
            <a:r>
              <a:rPr lang="da-DK" sz="2000" b="0" dirty="0">
                <a:solidFill>
                  <a:srgbClr val="9CDCFE"/>
                </a:solidFill>
                <a:effectLst/>
                <a:latin typeface=" Cascadia Code PL"/>
              </a:rPr>
              <a:t>c</a:t>
            </a:r>
            <a:r>
              <a:rPr lang="da-DK" sz="2000" b="0" dirty="0">
                <a:solidFill>
                  <a:srgbClr val="D4D4D4"/>
                </a:solidFill>
                <a:effectLst/>
                <a:latin typeface=" Cascadia Code PL"/>
              </a:rPr>
              <a:t>.</a:t>
            </a:r>
            <a:r>
              <a:rPr lang="da-DK" sz="2000" b="0" dirty="0">
                <a:solidFill>
                  <a:srgbClr val="9CDCFE"/>
                </a:solidFill>
                <a:effectLst/>
                <a:latin typeface=" Cascadia Code PL"/>
              </a:rPr>
              <a:t>Id</a:t>
            </a:r>
            <a:r>
              <a:rPr lang="da-DK" sz="2000" b="0" dirty="0">
                <a:solidFill>
                  <a:srgbClr val="D4D4D4"/>
                </a:solidFill>
                <a:effectLst/>
                <a:latin typeface=" Cascadia Code PL"/>
              </a:rPr>
              <a:t> == </a:t>
            </a:r>
            <a:r>
              <a:rPr lang="da-DK" sz="2000" b="0" dirty="0">
                <a:solidFill>
                  <a:srgbClr val="B5CEA8"/>
                </a:solidFill>
                <a:effectLst/>
                <a:latin typeface=" Cascadia Code PL"/>
              </a:rPr>
              <a:t>2</a:t>
            </a:r>
            <a:r>
              <a:rPr lang="da-DK" sz="2000" b="0" dirty="0">
                <a:solidFill>
                  <a:srgbClr val="D4D4D4"/>
                </a:solidFill>
                <a:effectLst/>
                <a:latin typeface=" Cascadia Code PL"/>
              </a:rPr>
              <a:t>);</a:t>
            </a:r>
          </a:p>
          <a:p>
            <a:endParaRPr lang="da-DK" sz="2000" b="0" dirty="0">
              <a:solidFill>
                <a:srgbClr val="569CD6"/>
              </a:solidFill>
              <a:effectLst/>
              <a:latin typeface=" Cascadia Code PL"/>
            </a:endParaRPr>
          </a:p>
          <a:p>
            <a:r>
              <a:rPr lang="da-DK" sz="2000" b="0" dirty="0">
                <a:solidFill>
                  <a:srgbClr val="569CD6"/>
                </a:solidFill>
                <a:effectLst/>
                <a:latin typeface=" Cascadia Code PL"/>
              </a:rPr>
              <a:t>var</a:t>
            </a:r>
            <a:r>
              <a:rPr lang="da-DK" sz="2000" b="0" dirty="0">
                <a:solidFill>
                  <a:srgbClr val="D4D4D4"/>
                </a:solidFill>
                <a:effectLst/>
                <a:latin typeface=" Cascadia Code PL"/>
              </a:rPr>
              <a:t> </a:t>
            </a:r>
            <a:r>
              <a:rPr lang="da-DK" sz="2000" b="0" dirty="0">
                <a:solidFill>
                  <a:srgbClr val="9CDCFE"/>
                </a:solidFill>
                <a:effectLst/>
                <a:latin typeface=" Cascadia Code PL"/>
              </a:rPr>
              <a:t>all</a:t>
            </a:r>
            <a:r>
              <a:rPr lang="da-DK" sz="2000" b="0" dirty="0">
                <a:solidFill>
                  <a:srgbClr val="D4D4D4"/>
                </a:solidFill>
                <a:effectLst/>
                <a:latin typeface=" Cascadia Code PL"/>
              </a:rPr>
              <a:t> = </a:t>
            </a:r>
            <a:r>
              <a:rPr lang="da-DK" sz="2000" b="0" dirty="0">
                <a:solidFill>
                  <a:srgbClr val="9CDCFE"/>
                </a:solidFill>
                <a:effectLst/>
                <a:latin typeface=" Cascadia Code PL"/>
              </a:rPr>
              <a:t>cities</a:t>
            </a:r>
            <a:r>
              <a:rPr lang="da-DK" sz="2000" b="0" dirty="0">
                <a:solidFill>
                  <a:srgbClr val="D4D4D4"/>
                </a:solidFill>
                <a:effectLst/>
                <a:latin typeface=" Cascadia Code PL"/>
              </a:rPr>
              <a:t>.</a:t>
            </a:r>
            <a:r>
              <a:rPr lang="da-DK" sz="2000" b="0" dirty="0">
                <a:solidFill>
                  <a:srgbClr val="DCDCAA"/>
                </a:solidFill>
                <a:effectLst/>
                <a:latin typeface=" Cascadia Code PL"/>
              </a:rPr>
              <a:t>All</a:t>
            </a:r>
            <a:r>
              <a:rPr lang="da-DK" sz="2000" b="0" dirty="0">
                <a:solidFill>
                  <a:srgbClr val="D4D4D4"/>
                </a:solidFill>
                <a:effectLst/>
                <a:latin typeface=" Cascadia Code PL"/>
              </a:rPr>
              <a:t>(</a:t>
            </a:r>
            <a:r>
              <a:rPr lang="da-DK" sz="2000" b="0" dirty="0">
                <a:solidFill>
                  <a:srgbClr val="9CDCFE"/>
                </a:solidFill>
                <a:effectLst/>
                <a:latin typeface=" Cascadia Code PL"/>
              </a:rPr>
              <a:t>c</a:t>
            </a:r>
            <a:r>
              <a:rPr lang="da-DK" sz="2000" b="0" dirty="0">
                <a:solidFill>
                  <a:srgbClr val="D4D4D4"/>
                </a:solidFill>
                <a:effectLst/>
                <a:latin typeface=" Cascadia Code PL"/>
              </a:rPr>
              <a:t> =&gt; </a:t>
            </a:r>
            <a:r>
              <a:rPr lang="da-DK" sz="2000" b="0" dirty="0">
                <a:solidFill>
                  <a:srgbClr val="9CDCFE"/>
                </a:solidFill>
                <a:effectLst/>
                <a:latin typeface=" Cascadia Code PL"/>
              </a:rPr>
              <a:t>c</a:t>
            </a:r>
            <a:r>
              <a:rPr lang="da-DK" sz="2000" b="0" dirty="0">
                <a:solidFill>
                  <a:srgbClr val="D4D4D4"/>
                </a:solidFill>
                <a:effectLst/>
                <a:latin typeface=" Cascadia Code PL"/>
              </a:rPr>
              <a:t>.</a:t>
            </a:r>
            <a:r>
              <a:rPr lang="da-DK" sz="2000" b="0" dirty="0">
                <a:solidFill>
                  <a:srgbClr val="9CDCFE"/>
                </a:solidFill>
                <a:effectLst/>
                <a:latin typeface=" Cascadia Code PL"/>
              </a:rPr>
              <a:t>Name</a:t>
            </a:r>
            <a:r>
              <a:rPr lang="da-DK" sz="2000" b="0" dirty="0">
                <a:solidFill>
                  <a:srgbClr val="D4D4D4"/>
                </a:solidFill>
                <a:effectLst/>
                <a:latin typeface=" Cascadia Code PL"/>
              </a:rPr>
              <a:t>.</a:t>
            </a:r>
            <a:r>
              <a:rPr lang="da-DK" sz="2000" b="0" dirty="0">
                <a:solidFill>
                  <a:srgbClr val="9CDCFE"/>
                </a:solidFill>
                <a:effectLst/>
                <a:latin typeface=" Cascadia Code PL"/>
              </a:rPr>
              <a:t>Length</a:t>
            </a:r>
            <a:r>
              <a:rPr lang="da-DK" sz="2000" b="0" dirty="0">
                <a:solidFill>
                  <a:srgbClr val="D4D4D4"/>
                </a:solidFill>
                <a:effectLst/>
                <a:latin typeface=" Cascadia Code PL"/>
              </a:rPr>
              <a:t> &lt; </a:t>
            </a:r>
            <a:r>
              <a:rPr lang="da-DK" sz="2000" b="0" dirty="0">
                <a:solidFill>
                  <a:srgbClr val="B5CEA8"/>
                </a:solidFill>
                <a:effectLst/>
                <a:latin typeface=" Cascadia Code PL"/>
              </a:rPr>
              <a:t>10</a:t>
            </a:r>
            <a:r>
              <a:rPr lang="da-DK" sz="2000" b="0" dirty="0">
                <a:solidFill>
                  <a:srgbClr val="D4D4D4"/>
                </a:solidFill>
                <a:effectLst/>
                <a:latin typeface=" Cascadia Code PL"/>
              </a:rPr>
              <a:t>);</a:t>
            </a:r>
          </a:p>
          <a:p>
            <a:endParaRPr lang="da-DK" sz="2000" b="0" dirty="0">
              <a:solidFill>
                <a:srgbClr val="569CD6"/>
              </a:solidFill>
              <a:effectLst/>
              <a:latin typeface=" Cascadia Code PL"/>
            </a:endParaRPr>
          </a:p>
          <a:p>
            <a:r>
              <a:rPr lang="da-DK" sz="2000" b="0" dirty="0">
                <a:solidFill>
                  <a:srgbClr val="569CD6"/>
                </a:solidFill>
                <a:effectLst/>
                <a:latin typeface=" Cascadia Code PL"/>
              </a:rPr>
              <a:t>var</a:t>
            </a:r>
            <a:r>
              <a:rPr lang="da-DK" sz="2000" b="0" dirty="0">
                <a:solidFill>
                  <a:srgbClr val="D4D4D4"/>
                </a:solidFill>
                <a:effectLst/>
                <a:latin typeface=" Cascadia Code PL"/>
              </a:rPr>
              <a:t> </a:t>
            </a:r>
            <a:r>
              <a:rPr lang="da-DK" sz="2000" b="0" dirty="0">
                <a:solidFill>
                  <a:srgbClr val="9CDCFE"/>
                </a:solidFill>
                <a:effectLst/>
                <a:latin typeface=" Cascadia Code PL"/>
              </a:rPr>
              <a:t>any</a:t>
            </a:r>
            <a:r>
              <a:rPr lang="da-DK" sz="2000" b="0" dirty="0">
                <a:solidFill>
                  <a:srgbClr val="D4D4D4"/>
                </a:solidFill>
                <a:effectLst/>
                <a:latin typeface=" Cascadia Code PL"/>
              </a:rPr>
              <a:t> = </a:t>
            </a:r>
            <a:r>
              <a:rPr lang="da-DK" sz="2000" b="0" dirty="0">
                <a:solidFill>
                  <a:srgbClr val="9CDCFE"/>
                </a:solidFill>
                <a:effectLst/>
                <a:latin typeface=" Cascadia Code PL"/>
              </a:rPr>
              <a:t>cities</a:t>
            </a:r>
            <a:r>
              <a:rPr lang="da-DK" sz="2000" b="0" dirty="0">
                <a:solidFill>
                  <a:srgbClr val="D4D4D4"/>
                </a:solidFill>
                <a:effectLst/>
                <a:latin typeface=" Cascadia Code PL"/>
              </a:rPr>
              <a:t>.</a:t>
            </a:r>
            <a:r>
              <a:rPr lang="da-DK" sz="2000" b="0" dirty="0">
                <a:solidFill>
                  <a:srgbClr val="DCDCAA"/>
                </a:solidFill>
                <a:effectLst/>
                <a:latin typeface=" Cascadia Code PL"/>
              </a:rPr>
              <a:t>Any</a:t>
            </a:r>
            <a:r>
              <a:rPr lang="da-DK" sz="2000" b="0" dirty="0">
                <a:solidFill>
                  <a:srgbClr val="D4D4D4"/>
                </a:solidFill>
                <a:effectLst/>
                <a:latin typeface=" Cascadia Code PL"/>
              </a:rPr>
              <a:t>(</a:t>
            </a:r>
            <a:r>
              <a:rPr lang="da-DK" sz="2000" b="0" dirty="0">
                <a:solidFill>
                  <a:srgbClr val="9CDCFE"/>
                </a:solidFill>
                <a:effectLst/>
                <a:latin typeface=" Cascadia Code PL"/>
              </a:rPr>
              <a:t>c</a:t>
            </a:r>
            <a:r>
              <a:rPr lang="da-DK" sz="2000" b="0" dirty="0">
                <a:solidFill>
                  <a:srgbClr val="D4D4D4"/>
                </a:solidFill>
                <a:effectLst/>
                <a:latin typeface=" Cascadia Code PL"/>
              </a:rPr>
              <a:t> =&gt; </a:t>
            </a:r>
            <a:r>
              <a:rPr lang="da-DK" sz="2000" b="0" dirty="0">
                <a:solidFill>
                  <a:srgbClr val="9CDCFE"/>
                </a:solidFill>
                <a:effectLst/>
                <a:latin typeface=" Cascadia Code PL"/>
              </a:rPr>
              <a:t>c</a:t>
            </a:r>
            <a:r>
              <a:rPr lang="da-DK" sz="2000" b="0" dirty="0">
                <a:solidFill>
                  <a:srgbClr val="D4D4D4"/>
                </a:solidFill>
                <a:effectLst/>
                <a:latin typeface=" Cascadia Code PL"/>
              </a:rPr>
              <a:t>.</a:t>
            </a:r>
            <a:r>
              <a:rPr lang="da-DK" sz="2000" b="0" dirty="0">
                <a:solidFill>
                  <a:srgbClr val="9CDCFE"/>
                </a:solidFill>
                <a:effectLst/>
                <a:latin typeface=" Cascadia Code PL"/>
              </a:rPr>
              <a:t>Name</a:t>
            </a:r>
            <a:r>
              <a:rPr lang="da-DK" sz="2000" b="0" dirty="0">
                <a:solidFill>
                  <a:srgbClr val="D4D4D4"/>
                </a:solidFill>
                <a:effectLst/>
                <a:latin typeface=" Cascadia Code PL"/>
              </a:rPr>
              <a:t>.</a:t>
            </a:r>
            <a:r>
              <a:rPr lang="da-DK" sz="2000" b="0" dirty="0">
                <a:solidFill>
                  <a:srgbClr val="DCDCAA"/>
                </a:solidFill>
                <a:effectLst/>
                <a:latin typeface=" Cascadia Code PL"/>
              </a:rPr>
              <a:t>StartsWith</a:t>
            </a:r>
            <a:r>
              <a:rPr lang="da-DK" sz="2000" b="0" dirty="0">
                <a:solidFill>
                  <a:srgbClr val="D4D4D4"/>
                </a:solidFill>
                <a:effectLst/>
                <a:latin typeface=" Cascadia Code PL"/>
              </a:rPr>
              <a:t>(</a:t>
            </a:r>
            <a:r>
              <a:rPr lang="da-DK" sz="2000" b="0" dirty="0">
                <a:solidFill>
                  <a:srgbClr val="CE9178"/>
                </a:solidFill>
                <a:effectLst/>
                <a:latin typeface=" Cascadia Code PL"/>
              </a:rPr>
              <a:t>"B"</a:t>
            </a:r>
            <a:r>
              <a:rPr lang="da-DK" sz="2000" b="0" dirty="0">
                <a:solidFill>
                  <a:srgbClr val="D4D4D4"/>
                </a:solidFill>
                <a:effectLst/>
                <a:latin typeface=" Cascadia Code PL"/>
              </a:rPr>
              <a:t>));</a:t>
            </a:r>
          </a:p>
          <a:p>
            <a:endParaRPr lang="da-DK" sz="2000" b="0" dirty="0">
              <a:solidFill>
                <a:srgbClr val="569CD6"/>
              </a:solidFill>
              <a:effectLst/>
              <a:latin typeface=" Cascadia Code PL"/>
            </a:endParaRPr>
          </a:p>
          <a:p>
            <a:r>
              <a:rPr lang="da-DK" sz="2000" b="0" dirty="0">
                <a:solidFill>
                  <a:srgbClr val="569CD6"/>
                </a:solidFill>
                <a:effectLst/>
                <a:latin typeface=" Cascadia Code PL"/>
              </a:rPr>
              <a:t>var</a:t>
            </a:r>
            <a:r>
              <a:rPr lang="da-DK" sz="2000" b="0" dirty="0">
                <a:solidFill>
                  <a:srgbClr val="D4D4D4"/>
                </a:solidFill>
                <a:effectLst/>
                <a:latin typeface=" Cascadia Code PL"/>
              </a:rPr>
              <a:t> </a:t>
            </a:r>
            <a:r>
              <a:rPr lang="da-DK" sz="2000" b="0" dirty="0">
                <a:solidFill>
                  <a:srgbClr val="9CDCFE"/>
                </a:solidFill>
                <a:effectLst/>
                <a:latin typeface=" Cascadia Code PL"/>
              </a:rPr>
              <a:t>select</a:t>
            </a:r>
            <a:r>
              <a:rPr lang="da-DK" sz="2000" b="0" dirty="0">
                <a:solidFill>
                  <a:srgbClr val="D4D4D4"/>
                </a:solidFill>
                <a:effectLst/>
                <a:latin typeface=" Cascadia Code PL"/>
              </a:rPr>
              <a:t> = </a:t>
            </a:r>
            <a:r>
              <a:rPr lang="da-DK" sz="2000" b="0" dirty="0">
                <a:solidFill>
                  <a:srgbClr val="9CDCFE"/>
                </a:solidFill>
                <a:effectLst/>
                <a:latin typeface=" Cascadia Code PL"/>
              </a:rPr>
              <a:t>cities</a:t>
            </a:r>
            <a:r>
              <a:rPr lang="da-DK" sz="2000" b="0" dirty="0">
                <a:solidFill>
                  <a:srgbClr val="D4D4D4"/>
                </a:solidFill>
                <a:effectLst/>
                <a:latin typeface=" Cascadia Code PL"/>
              </a:rPr>
              <a:t>.</a:t>
            </a:r>
            <a:r>
              <a:rPr lang="da-DK" sz="2000" b="0" dirty="0">
                <a:solidFill>
                  <a:srgbClr val="DCDCAA"/>
                </a:solidFill>
                <a:effectLst/>
                <a:latin typeface=" Cascadia Code PL"/>
              </a:rPr>
              <a:t>Select</a:t>
            </a:r>
            <a:r>
              <a:rPr lang="da-DK" sz="2000" b="0" dirty="0">
                <a:solidFill>
                  <a:srgbClr val="D4D4D4"/>
                </a:solidFill>
                <a:effectLst/>
                <a:latin typeface=" Cascadia Code PL"/>
              </a:rPr>
              <a:t>(</a:t>
            </a:r>
            <a:r>
              <a:rPr lang="da-DK" sz="2000" b="0" dirty="0">
                <a:solidFill>
                  <a:srgbClr val="9CDCFE"/>
                </a:solidFill>
                <a:effectLst/>
                <a:latin typeface=" Cascadia Code PL"/>
              </a:rPr>
              <a:t>c</a:t>
            </a:r>
            <a:r>
              <a:rPr lang="da-DK" sz="2000" b="0" dirty="0">
                <a:solidFill>
                  <a:srgbClr val="D4D4D4"/>
                </a:solidFill>
                <a:effectLst/>
                <a:latin typeface=" Cascadia Code PL"/>
              </a:rPr>
              <a:t> =&gt; </a:t>
            </a:r>
            <a:r>
              <a:rPr lang="da-DK" sz="2000" b="0" dirty="0">
                <a:solidFill>
                  <a:srgbClr val="9CDCFE"/>
                </a:solidFill>
                <a:effectLst/>
                <a:latin typeface=" Cascadia Code PL"/>
              </a:rPr>
              <a:t>c</a:t>
            </a:r>
            <a:r>
              <a:rPr lang="da-DK" sz="2000" b="0" dirty="0">
                <a:solidFill>
                  <a:srgbClr val="D4D4D4"/>
                </a:solidFill>
                <a:effectLst/>
                <a:latin typeface=" Cascadia Code PL"/>
              </a:rPr>
              <a:t>.</a:t>
            </a:r>
            <a:r>
              <a:rPr lang="da-DK" sz="2000" b="0" dirty="0">
                <a:solidFill>
                  <a:srgbClr val="9CDCFE"/>
                </a:solidFill>
                <a:effectLst/>
                <a:latin typeface=" Cascadia Code PL"/>
              </a:rPr>
              <a:t>Name</a:t>
            </a:r>
            <a:r>
              <a:rPr lang="da-DK" sz="2000" b="0" dirty="0">
                <a:solidFill>
                  <a:srgbClr val="D4D4D4"/>
                </a:solidFill>
                <a:effectLst/>
                <a:latin typeface=" Cascadia Code PL"/>
              </a:rPr>
              <a:t>);</a:t>
            </a:r>
          </a:p>
        </p:txBody>
      </p:sp>
    </p:spTree>
    <p:extLst>
      <p:ext uri="{BB962C8B-B14F-4D97-AF65-F5344CB8AC3E}">
        <p14:creationId xmlns:p14="http://schemas.microsoft.com/office/powerpoint/2010/main" val="426574815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8BDAE-8492-42EC-A155-83C6E28C6931}"/>
              </a:ext>
            </a:extLst>
          </p:cNvPr>
          <p:cNvSpPr>
            <a:spLocks noGrp="1"/>
          </p:cNvSpPr>
          <p:nvPr>
            <p:ph type="title"/>
          </p:nvPr>
        </p:nvSpPr>
        <p:spPr/>
        <p:txBody>
          <a:bodyPr/>
          <a:lstStyle/>
          <a:p>
            <a:r>
              <a:rPr lang="da-DK" dirty="0">
                <a:solidFill>
                  <a:schemeClr val="bg1"/>
                </a:solidFill>
              </a:rPr>
              <a:t>Extension methods 2/2</a:t>
            </a:r>
            <a:endParaRPr lang="LID4096" dirty="0">
              <a:solidFill>
                <a:schemeClr val="bg1"/>
              </a:solidFill>
            </a:endParaRPr>
          </a:p>
        </p:txBody>
      </p:sp>
      <p:sp>
        <p:nvSpPr>
          <p:cNvPr id="3" name="Text Placeholder 2">
            <a:extLst>
              <a:ext uri="{FF2B5EF4-FFF2-40B4-BE49-F238E27FC236}">
                <a16:creationId xmlns:a16="http://schemas.microsoft.com/office/drawing/2014/main" id="{E3704F21-D137-4380-B6DD-FB15E28FFE75}"/>
              </a:ext>
            </a:extLst>
          </p:cNvPr>
          <p:cNvSpPr>
            <a:spLocks noGrp="1"/>
          </p:cNvSpPr>
          <p:nvPr>
            <p:ph type="body" sz="quarter" idx="10"/>
          </p:nvPr>
        </p:nvSpPr>
        <p:spPr>
          <a:xfrm>
            <a:off x="588263" y="1436688"/>
            <a:ext cx="11018520" cy="4358116"/>
          </a:xfrm>
        </p:spPr>
        <p:txBody>
          <a:bodyPr/>
          <a:lstStyle/>
          <a:p>
            <a:endParaRPr lang="da-DK" sz="2400" b="0" dirty="0">
              <a:solidFill>
                <a:srgbClr val="569CD6"/>
              </a:solidFill>
              <a:effectLst/>
              <a:latin typeface=" Cascadia Code PL"/>
            </a:endParaRPr>
          </a:p>
          <a:p>
            <a:r>
              <a:rPr lang="da-DK" sz="2400" b="0" dirty="0">
                <a:solidFill>
                  <a:srgbClr val="569CD6"/>
                </a:solidFill>
                <a:effectLst/>
                <a:latin typeface=" Cascadia Code PL"/>
              </a:rPr>
              <a:t>public</a:t>
            </a:r>
            <a:r>
              <a:rPr lang="da-DK" sz="2400" b="0" dirty="0">
                <a:solidFill>
                  <a:srgbClr val="D4D4D4"/>
                </a:solidFill>
                <a:effectLst/>
                <a:latin typeface=" Cascadia Code PL"/>
              </a:rPr>
              <a:t> </a:t>
            </a:r>
            <a:r>
              <a:rPr lang="da-DK" sz="2400" b="0" dirty="0">
                <a:solidFill>
                  <a:srgbClr val="569CD6"/>
                </a:solidFill>
                <a:effectLst/>
                <a:latin typeface=" Cascadia Code PL"/>
              </a:rPr>
              <a:t>static</a:t>
            </a:r>
            <a:r>
              <a:rPr lang="da-DK" sz="2400" b="0" dirty="0">
                <a:solidFill>
                  <a:srgbClr val="D4D4D4"/>
                </a:solidFill>
                <a:effectLst/>
                <a:latin typeface=" Cascadia Code PL"/>
              </a:rPr>
              <a:t> </a:t>
            </a:r>
            <a:r>
              <a:rPr lang="da-DK" sz="2400" b="0" dirty="0">
                <a:solidFill>
                  <a:srgbClr val="569CD6"/>
                </a:solidFill>
                <a:effectLst/>
                <a:latin typeface=" Cascadia Code PL"/>
              </a:rPr>
              <a:t>class</a:t>
            </a:r>
            <a:r>
              <a:rPr lang="da-DK" sz="2400" b="0" dirty="0">
                <a:solidFill>
                  <a:srgbClr val="D4D4D4"/>
                </a:solidFill>
                <a:effectLst/>
                <a:latin typeface=" Cascadia Code PL"/>
              </a:rPr>
              <a:t> </a:t>
            </a:r>
            <a:r>
              <a:rPr lang="da-DK" sz="2400" b="0" dirty="0">
                <a:solidFill>
                  <a:srgbClr val="4EC9B0"/>
                </a:solidFill>
                <a:effectLst/>
                <a:latin typeface=" Cascadia Code PL"/>
              </a:rPr>
              <a:t>Extensions</a:t>
            </a:r>
            <a:endParaRPr lang="da-DK" sz="2400" b="0" dirty="0">
              <a:solidFill>
                <a:srgbClr val="D4D4D4"/>
              </a:solidFill>
              <a:effectLst/>
              <a:latin typeface=" Cascadia Code PL"/>
            </a:endParaRPr>
          </a:p>
          <a:p>
            <a:r>
              <a:rPr lang="da-DK" sz="2400" b="0" dirty="0">
                <a:solidFill>
                  <a:srgbClr val="D4D4D4"/>
                </a:solidFill>
                <a:effectLst/>
                <a:latin typeface=" Cascadia Code PL"/>
              </a:rPr>
              <a:t>{</a:t>
            </a:r>
          </a:p>
          <a:p>
            <a:r>
              <a:rPr lang="da-DK" sz="2400" b="0" dirty="0">
                <a:solidFill>
                  <a:srgbClr val="D4D4D4"/>
                </a:solidFill>
                <a:effectLst/>
                <a:latin typeface=" Cascadia Code PL"/>
              </a:rPr>
              <a:t>    </a:t>
            </a:r>
            <a:r>
              <a:rPr lang="da-DK" sz="2400" b="0" dirty="0">
                <a:solidFill>
                  <a:srgbClr val="569CD6"/>
                </a:solidFill>
                <a:effectLst/>
                <a:latin typeface=" Cascadia Code PL"/>
              </a:rPr>
              <a:t>public</a:t>
            </a:r>
            <a:r>
              <a:rPr lang="da-DK" sz="2400" b="0" dirty="0">
                <a:solidFill>
                  <a:srgbClr val="D4D4D4"/>
                </a:solidFill>
                <a:effectLst/>
                <a:latin typeface=" Cascadia Code PL"/>
              </a:rPr>
              <a:t> </a:t>
            </a:r>
            <a:r>
              <a:rPr lang="da-DK" sz="2400" b="0" dirty="0">
                <a:solidFill>
                  <a:srgbClr val="569CD6"/>
                </a:solidFill>
                <a:effectLst/>
                <a:latin typeface=" Cascadia Code PL"/>
              </a:rPr>
              <a:t>static</a:t>
            </a:r>
            <a:r>
              <a:rPr lang="da-DK" sz="2400" b="0" dirty="0">
                <a:solidFill>
                  <a:srgbClr val="D4D4D4"/>
                </a:solidFill>
                <a:effectLst/>
                <a:latin typeface=" Cascadia Code PL"/>
              </a:rPr>
              <a:t> </a:t>
            </a:r>
            <a:r>
              <a:rPr lang="da-DK" sz="2400" b="0" dirty="0">
                <a:solidFill>
                  <a:srgbClr val="569CD6"/>
                </a:solidFill>
                <a:effectLst/>
                <a:latin typeface=" Cascadia Code PL"/>
              </a:rPr>
              <a:t>int</a:t>
            </a:r>
            <a:r>
              <a:rPr lang="da-DK" sz="2400" b="0" dirty="0">
                <a:solidFill>
                  <a:srgbClr val="D4D4D4"/>
                </a:solidFill>
                <a:effectLst/>
                <a:latin typeface=" Cascadia Code PL"/>
              </a:rPr>
              <a:t> </a:t>
            </a:r>
            <a:r>
              <a:rPr lang="da-DK" sz="2400" b="0" dirty="0">
                <a:solidFill>
                  <a:srgbClr val="DCDCAA"/>
                </a:solidFill>
                <a:effectLst/>
                <a:latin typeface=" Cascadia Code PL"/>
              </a:rPr>
              <a:t>WordCount</a:t>
            </a:r>
            <a:r>
              <a:rPr lang="da-DK" sz="2400" b="0" dirty="0">
                <a:solidFill>
                  <a:srgbClr val="D4D4D4"/>
                </a:solidFill>
                <a:effectLst/>
                <a:latin typeface=" Cascadia Code PL"/>
              </a:rPr>
              <a:t>(</a:t>
            </a:r>
            <a:r>
              <a:rPr lang="da-DK" sz="2400" b="0" dirty="0">
                <a:solidFill>
                  <a:srgbClr val="569CD6"/>
                </a:solidFill>
                <a:effectLst/>
                <a:latin typeface=" Cascadia Code PL"/>
              </a:rPr>
              <a:t>this</a:t>
            </a:r>
            <a:r>
              <a:rPr lang="da-DK" sz="2400" b="0" dirty="0">
                <a:solidFill>
                  <a:srgbClr val="D4D4D4"/>
                </a:solidFill>
                <a:effectLst/>
                <a:latin typeface=" Cascadia Code PL"/>
              </a:rPr>
              <a:t> </a:t>
            </a:r>
            <a:r>
              <a:rPr lang="da-DK" sz="2400" b="0" dirty="0">
                <a:solidFill>
                  <a:srgbClr val="569CD6"/>
                </a:solidFill>
                <a:effectLst/>
                <a:latin typeface=" Cascadia Code PL"/>
              </a:rPr>
              <a:t>string</a:t>
            </a:r>
            <a:r>
              <a:rPr lang="da-DK" sz="2400" b="0" dirty="0">
                <a:solidFill>
                  <a:srgbClr val="D4D4D4"/>
                </a:solidFill>
                <a:effectLst/>
                <a:latin typeface=" Cascadia Code PL"/>
              </a:rPr>
              <a:t> </a:t>
            </a:r>
            <a:r>
              <a:rPr lang="da-DK" sz="2400" b="0" dirty="0">
                <a:solidFill>
                  <a:srgbClr val="9CDCFE"/>
                </a:solidFill>
                <a:effectLst/>
                <a:latin typeface=" Cascadia Code PL"/>
              </a:rPr>
              <a:t>str</a:t>
            </a:r>
            <a:r>
              <a:rPr lang="da-DK" sz="2400" b="0" dirty="0">
                <a:solidFill>
                  <a:srgbClr val="D4D4D4"/>
                </a:solidFill>
                <a:effectLst/>
                <a:latin typeface=" Cascadia Code PL"/>
              </a:rPr>
              <a:t>)</a:t>
            </a:r>
          </a:p>
          <a:p>
            <a:r>
              <a:rPr lang="da-DK" sz="2400" b="0" dirty="0">
                <a:solidFill>
                  <a:srgbClr val="D4D4D4"/>
                </a:solidFill>
                <a:effectLst/>
                <a:latin typeface=" Cascadia Code PL"/>
              </a:rPr>
              <a:t>    {</a:t>
            </a:r>
          </a:p>
          <a:p>
            <a:r>
              <a:rPr lang="da-DK" sz="2400" b="0" dirty="0">
                <a:solidFill>
                  <a:srgbClr val="D4D4D4"/>
                </a:solidFill>
                <a:effectLst/>
                <a:latin typeface=" Cascadia Code PL"/>
              </a:rPr>
              <a:t>        </a:t>
            </a:r>
            <a:r>
              <a:rPr lang="da-DK" sz="2400" b="0" dirty="0">
                <a:solidFill>
                  <a:srgbClr val="C586C0"/>
                </a:solidFill>
                <a:effectLst/>
                <a:latin typeface=" Cascadia Code PL"/>
              </a:rPr>
              <a:t>return</a:t>
            </a:r>
            <a:r>
              <a:rPr lang="da-DK" sz="2400" b="0" dirty="0">
                <a:solidFill>
                  <a:srgbClr val="D4D4D4"/>
                </a:solidFill>
                <a:effectLst/>
                <a:latin typeface=" Cascadia Code PL"/>
              </a:rPr>
              <a:t> </a:t>
            </a:r>
            <a:r>
              <a:rPr lang="da-DK" sz="2400" b="0" dirty="0">
                <a:solidFill>
                  <a:srgbClr val="9CDCFE"/>
                </a:solidFill>
                <a:effectLst/>
                <a:latin typeface=" Cascadia Code PL"/>
              </a:rPr>
              <a:t>str</a:t>
            </a:r>
            <a:r>
              <a:rPr lang="da-DK" sz="2400" b="0" dirty="0">
                <a:solidFill>
                  <a:srgbClr val="D4D4D4"/>
                </a:solidFill>
                <a:effectLst/>
                <a:latin typeface=" Cascadia Code PL"/>
              </a:rPr>
              <a:t>.</a:t>
            </a:r>
            <a:r>
              <a:rPr lang="da-DK" sz="2400" b="0" dirty="0">
                <a:solidFill>
                  <a:srgbClr val="DCDCAA"/>
                </a:solidFill>
                <a:effectLst/>
                <a:latin typeface=" Cascadia Code PL"/>
              </a:rPr>
              <a:t>Split</a:t>
            </a:r>
            <a:r>
              <a:rPr lang="da-DK" sz="2400" b="0" dirty="0">
                <a:solidFill>
                  <a:srgbClr val="D4D4D4"/>
                </a:solidFill>
                <a:effectLst/>
                <a:latin typeface=" Cascadia Code PL"/>
              </a:rPr>
              <a:t>(</a:t>
            </a:r>
          </a:p>
          <a:p>
            <a:r>
              <a:rPr lang="da-DK" sz="2400" b="0" dirty="0">
                <a:solidFill>
                  <a:srgbClr val="D4D4D4"/>
                </a:solidFill>
                <a:effectLst/>
                <a:latin typeface=" Cascadia Code PL"/>
              </a:rPr>
              <a:t>            </a:t>
            </a:r>
            <a:r>
              <a:rPr lang="da-DK" sz="2400" b="0" dirty="0">
                <a:solidFill>
                  <a:srgbClr val="569CD6"/>
                </a:solidFill>
                <a:effectLst/>
                <a:latin typeface=" Cascadia Code PL"/>
              </a:rPr>
              <a:t>new</a:t>
            </a:r>
            <a:r>
              <a:rPr lang="da-DK" sz="2400" b="0" dirty="0">
                <a:solidFill>
                  <a:srgbClr val="D4D4D4"/>
                </a:solidFill>
                <a:effectLst/>
                <a:latin typeface=" Cascadia Code PL"/>
              </a:rPr>
              <a:t> </a:t>
            </a:r>
            <a:r>
              <a:rPr lang="da-DK" sz="2400" b="0" dirty="0">
                <a:solidFill>
                  <a:srgbClr val="569CD6"/>
                </a:solidFill>
                <a:effectLst/>
                <a:latin typeface=" Cascadia Code PL"/>
              </a:rPr>
              <a:t>char</a:t>
            </a:r>
            <a:r>
              <a:rPr lang="da-DK" sz="2400" b="0" dirty="0">
                <a:solidFill>
                  <a:srgbClr val="D4D4D4"/>
                </a:solidFill>
                <a:effectLst/>
                <a:latin typeface=" Cascadia Code PL"/>
              </a:rPr>
              <a:t>[] { </a:t>
            </a:r>
            <a:r>
              <a:rPr lang="da-DK" sz="2400" b="0" dirty="0">
                <a:solidFill>
                  <a:srgbClr val="CE9178"/>
                </a:solidFill>
                <a:effectLst/>
                <a:latin typeface=" Cascadia Code PL"/>
              </a:rPr>
              <a:t>' '</a:t>
            </a:r>
            <a:r>
              <a:rPr lang="da-DK" sz="2400" b="0" dirty="0">
                <a:solidFill>
                  <a:srgbClr val="D4D4D4"/>
                </a:solidFill>
                <a:effectLst/>
                <a:latin typeface=" Cascadia Code PL"/>
              </a:rPr>
              <a:t>, </a:t>
            </a:r>
            <a:r>
              <a:rPr lang="da-DK" sz="2400" b="0" dirty="0">
                <a:solidFill>
                  <a:srgbClr val="CE9178"/>
                </a:solidFill>
                <a:effectLst/>
                <a:latin typeface=" Cascadia Code PL"/>
              </a:rPr>
              <a:t>'.'</a:t>
            </a:r>
            <a:r>
              <a:rPr lang="da-DK" sz="2400" b="0" dirty="0">
                <a:solidFill>
                  <a:srgbClr val="D4D4D4"/>
                </a:solidFill>
                <a:effectLst/>
                <a:latin typeface=" Cascadia Code PL"/>
              </a:rPr>
              <a:t>, </a:t>
            </a:r>
            <a:r>
              <a:rPr lang="da-DK" sz="2400" b="0" dirty="0">
                <a:solidFill>
                  <a:srgbClr val="CE9178"/>
                </a:solidFill>
                <a:effectLst/>
                <a:latin typeface=" Cascadia Code PL"/>
              </a:rPr>
              <a:t>'?'</a:t>
            </a:r>
            <a:r>
              <a:rPr lang="da-DK" sz="2400" b="0" dirty="0">
                <a:solidFill>
                  <a:srgbClr val="D4D4D4"/>
                </a:solidFill>
                <a:effectLst/>
                <a:latin typeface=" Cascadia Code PL"/>
              </a:rPr>
              <a:t> }, </a:t>
            </a:r>
          </a:p>
          <a:p>
            <a:r>
              <a:rPr lang="da-DK" sz="2400" b="0" dirty="0">
                <a:solidFill>
                  <a:srgbClr val="D4D4D4"/>
                </a:solidFill>
                <a:effectLst/>
                <a:latin typeface=" Cascadia Code PL"/>
              </a:rPr>
              <a:t>            </a:t>
            </a:r>
            <a:r>
              <a:rPr lang="da-DK" sz="2400" b="0" dirty="0">
                <a:solidFill>
                  <a:srgbClr val="4EC9B0"/>
                </a:solidFill>
                <a:effectLst/>
                <a:latin typeface=" Cascadia Code PL"/>
              </a:rPr>
              <a:t>StringSplitOptions</a:t>
            </a:r>
            <a:r>
              <a:rPr lang="da-DK" sz="2400" b="0" dirty="0">
                <a:solidFill>
                  <a:srgbClr val="D4D4D4"/>
                </a:solidFill>
                <a:effectLst/>
                <a:latin typeface=" Cascadia Code PL"/>
              </a:rPr>
              <a:t>.</a:t>
            </a:r>
            <a:r>
              <a:rPr lang="da-DK" sz="2400" b="0" dirty="0">
                <a:solidFill>
                  <a:srgbClr val="4FC1FF"/>
                </a:solidFill>
                <a:effectLst/>
                <a:latin typeface=" Cascadia Code PL"/>
              </a:rPr>
              <a:t>RemoveEmptyEntries</a:t>
            </a:r>
            <a:r>
              <a:rPr lang="da-DK" sz="2400" b="0" dirty="0">
                <a:solidFill>
                  <a:srgbClr val="D4D4D4"/>
                </a:solidFill>
                <a:effectLst/>
                <a:latin typeface=" Cascadia Code PL"/>
              </a:rPr>
              <a:t>).</a:t>
            </a:r>
            <a:r>
              <a:rPr lang="da-DK" sz="2400" b="0" dirty="0">
                <a:solidFill>
                  <a:srgbClr val="9CDCFE"/>
                </a:solidFill>
                <a:effectLst/>
                <a:latin typeface=" Cascadia Code PL"/>
              </a:rPr>
              <a:t>Length</a:t>
            </a:r>
            <a:r>
              <a:rPr lang="da-DK" sz="2400" b="0" dirty="0">
                <a:solidFill>
                  <a:srgbClr val="D4D4D4"/>
                </a:solidFill>
                <a:effectLst/>
                <a:latin typeface=" Cascadia Code PL"/>
              </a:rPr>
              <a:t>;</a:t>
            </a:r>
          </a:p>
          <a:p>
            <a:r>
              <a:rPr lang="da-DK" sz="2400" b="0" dirty="0">
                <a:solidFill>
                  <a:srgbClr val="D4D4D4"/>
                </a:solidFill>
                <a:effectLst/>
                <a:latin typeface=" Cascadia Code PL"/>
              </a:rPr>
              <a:t>    }</a:t>
            </a:r>
          </a:p>
          <a:p>
            <a:r>
              <a:rPr lang="da-DK" sz="2400" b="0" dirty="0">
                <a:solidFill>
                  <a:srgbClr val="D4D4D4"/>
                </a:solidFill>
                <a:effectLst/>
                <a:latin typeface=" Cascadia Code PL"/>
              </a:rPr>
              <a:t>}</a:t>
            </a:r>
            <a:endParaRPr lang="LID4096" sz="3600" dirty="0">
              <a:latin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710744184"/>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497FAA-4763-4E2D-8190-FA38A7C62494}"/>
              </a:ext>
            </a:extLst>
          </p:cNvPr>
          <p:cNvSpPr>
            <a:spLocks noGrp="1"/>
          </p:cNvSpPr>
          <p:nvPr>
            <p:ph type="title"/>
          </p:nvPr>
        </p:nvSpPr>
        <p:spPr/>
        <p:txBody>
          <a:bodyPr/>
          <a:lstStyle/>
          <a:p>
            <a:r>
              <a:rPr lang="en-US" dirty="0"/>
              <a:t>Extension Methods</a:t>
            </a:r>
            <a:endParaRPr lang="LID4096" dirty="0"/>
          </a:p>
        </p:txBody>
      </p:sp>
      <p:sp>
        <p:nvSpPr>
          <p:cNvPr id="5" name="Text Placeholder 4">
            <a:extLst>
              <a:ext uri="{FF2B5EF4-FFF2-40B4-BE49-F238E27FC236}">
                <a16:creationId xmlns:a16="http://schemas.microsoft.com/office/drawing/2014/main" id="{6C2D7E09-8A69-4C75-94F1-E5B22AB4DF91}"/>
              </a:ext>
            </a:extLst>
          </p:cNvPr>
          <p:cNvSpPr>
            <a:spLocks noGrp="1"/>
          </p:cNvSpPr>
          <p:nvPr>
            <p:ph type="body" sz="quarter" idx="12"/>
          </p:nvPr>
        </p:nvSpPr>
        <p:spPr/>
        <p:txBody>
          <a:bodyPr/>
          <a:lstStyle/>
          <a:p>
            <a:r>
              <a:rPr lang="en-US" dirty="0"/>
              <a:t>Demo</a:t>
            </a:r>
            <a:endParaRPr lang="LID4096" dirty="0"/>
          </a:p>
        </p:txBody>
      </p:sp>
    </p:spTree>
    <p:extLst>
      <p:ext uri="{BB962C8B-B14F-4D97-AF65-F5344CB8AC3E}">
        <p14:creationId xmlns:p14="http://schemas.microsoft.com/office/powerpoint/2010/main" val="32676855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5B6B331-1B14-4D6F-9188-CD948EFCDD68}"/>
              </a:ext>
            </a:extLst>
          </p:cNvPr>
          <p:cNvSpPr>
            <a:spLocks noGrp="1"/>
          </p:cNvSpPr>
          <p:nvPr>
            <p:ph type="title"/>
          </p:nvPr>
        </p:nvSpPr>
        <p:spPr>
          <a:xfrm>
            <a:off x="588263" y="588963"/>
            <a:ext cx="4158362" cy="2535236"/>
          </a:xfrm>
        </p:spPr>
        <p:txBody>
          <a:bodyPr wrap="square" anchor="b">
            <a:normAutofit/>
          </a:bodyPr>
          <a:lstStyle/>
          <a:p>
            <a:r>
              <a:rPr lang="en-US" dirty="0"/>
              <a:t>Agenda</a:t>
            </a:r>
            <a:endParaRPr lang="LID4096" dirty="0"/>
          </a:p>
        </p:txBody>
      </p:sp>
      <p:sp>
        <p:nvSpPr>
          <p:cNvPr id="5" name="Text Placeholder 4">
            <a:extLst>
              <a:ext uri="{FF2B5EF4-FFF2-40B4-BE49-F238E27FC236}">
                <a16:creationId xmlns:a16="http://schemas.microsoft.com/office/drawing/2014/main" id="{3B97E74D-16F8-41C2-82AC-5326EB8119AD}"/>
              </a:ext>
            </a:extLst>
          </p:cNvPr>
          <p:cNvSpPr>
            <a:spLocks noGrp="1"/>
          </p:cNvSpPr>
          <p:nvPr>
            <p:ph type="body" sz="quarter" idx="10"/>
          </p:nvPr>
        </p:nvSpPr>
        <p:spPr>
          <a:xfrm>
            <a:off x="584200" y="3535540"/>
            <a:ext cx="4162425" cy="2733497"/>
          </a:xfrm>
        </p:spPr>
        <p:txBody>
          <a:bodyPr wrap="square">
            <a:normAutofit fontScale="92500" lnSpcReduction="10000"/>
          </a:bodyPr>
          <a:lstStyle/>
          <a:p>
            <a:r>
              <a:rPr lang="en-US" dirty="0"/>
              <a:t>Delegates </a:t>
            </a:r>
          </a:p>
          <a:p>
            <a:r>
              <a:rPr lang="en-US" dirty="0"/>
              <a:t>Anonymous methods</a:t>
            </a:r>
          </a:p>
          <a:p>
            <a:r>
              <a:rPr lang="en-US" dirty="0"/>
              <a:t>Lambda expressions</a:t>
            </a:r>
          </a:p>
          <a:p>
            <a:r>
              <a:rPr lang="en-US" dirty="0"/>
              <a:t>Local functions</a:t>
            </a:r>
          </a:p>
          <a:p>
            <a:r>
              <a:rPr lang="en-US" dirty="0"/>
              <a:t>Anonymous types</a:t>
            </a:r>
          </a:p>
          <a:p>
            <a:r>
              <a:rPr lang="en-US" dirty="0"/>
              <a:t>Tuples</a:t>
            </a:r>
          </a:p>
          <a:p>
            <a:r>
              <a:rPr lang="en-US" dirty="0"/>
              <a:t>Extension methods</a:t>
            </a:r>
          </a:p>
          <a:p>
            <a:r>
              <a:rPr lang="en-US" dirty="0"/>
              <a:t>LINQ</a:t>
            </a:r>
          </a:p>
        </p:txBody>
      </p:sp>
      <p:pic>
        <p:nvPicPr>
          <p:cNvPr id="9" name="Picture 6" descr="CPU with binary numbers and blueprint">
            <a:extLst>
              <a:ext uri="{FF2B5EF4-FFF2-40B4-BE49-F238E27FC236}">
                <a16:creationId xmlns:a16="http://schemas.microsoft.com/office/drawing/2014/main" id="{C1E0C30C-A191-429C-932F-F6D1AE94F262}"/>
              </a:ext>
            </a:extLst>
          </p:cNvPr>
          <p:cNvPicPr>
            <a:picLocks noChangeAspect="1"/>
          </p:cNvPicPr>
          <p:nvPr/>
        </p:nvPicPr>
        <p:blipFill rotWithShape="1">
          <a:blip r:embed="rId2"/>
          <a:srcRect l="24825" r="18925"/>
          <a:stretch/>
        </p:blipFill>
        <p:spPr>
          <a:xfrm>
            <a:off x="5334000" y="10"/>
            <a:ext cx="6858000" cy="6857990"/>
          </a:xfrm>
          <a:prstGeom prst="rect">
            <a:avLst/>
          </a:prstGeom>
          <a:noFill/>
        </p:spPr>
      </p:pic>
    </p:spTree>
    <p:extLst>
      <p:ext uri="{BB962C8B-B14F-4D97-AF65-F5344CB8AC3E}">
        <p14:creationId xmlns:p14="http://schemas.microsoft.com/office/powerpoint/2010/main" val="2702445160"/>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3D black question marks with one yellow question mark">
            <a:extLst>
              <a:ext uri="{FF2B5EF4-FFF2-40B4-BE49-F238E27FC236}">
                <a16:creationId xmlns:a16="http://schemas.microsoft.com/office/drawing/2014/main" id="{450FBF2A-33F5-5940-8634-26E039373A7C}"/>
              </a:ext>
            </a:extLst>
          </p:cNvPr>
          <p:cNvPicPr>
            <a:picLocks noChangeAspect="1"/>
          </p:cNvPicPr>
          <p:nvPr/>
        </p:nvPicPr>
        <p:blipFill rotWithShape="1">
          <a:blip r:embed="rId3"/>
          <a:srcRect l="17555" r="17556" b="1"/>
          <a:stretch/>
        </p:blipFill>
        <p:spPr>
          <a:xfrm>
            <a:off x="0" y="0"/>
            <a:ext cx="12192000" cy="6858000"/>
          </a:xfrm>
          <a:prstGeom prst="rect">
            <a:avLst/>
          </a:prstGeom>
          <a:noFill/>
        </p:spPr>
      </p:pic>
      <p:sp>
        <p:nvSpPr>
          <p:cNvPr id="4" name="Title 3"/>
          <p:cNvSpPr>
            <a:spLocks noGrp="1"/>
          </p:cNvSpPr>
          <p:nvPr>
            <p:ph type="title"/>
          </p:nvPr>
        </p:nvSpPr>
        <p:spPr>
          <a:xfrm>
            <a:off x="0" y="3657600"/>
            <a:ext cx="12192000" cy="3200400"/>
          </a:xfrm>
        </p:spPr>
        <p:txBody>
          <a:bodyPr wrap="square" anchor="b">
            <a:normAutofit/>
          </a:bodyPr>
          <a:lstStyle/>
          <a:p>
            <a:r>
              <a:rPr lang="en-US" dirty="0"/>
              <a:t>LINQ – Language </a:t>
            </a:r>
            <a:r>
              <a:rPr lang="en-US" dirty="0" err="1"/>
              <a:t>INtegrated</a:t>
            </a:r>
            <a:r>
              <a:rPr lang="en-US" dirty="0"/>
              <a:t> Query</a:t>
            </a:r>
          </a:p>
        </p:txBody>
      </p:sp>
    </p:spTree>
    <p:extLst>
      <p:ext uri="{BB962C8B-B14F-4D97-AF65-F5344CB8AC3E}">
        <p14:creationId xmlns:p14="http://schemas.microsoft.com/office/powerpoint/2010/main" val="3618201078"/>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5BCB6-8654-42B2-B5CC-52CC7F1BAB6A}"/>
              </a:ext>
            </a:extLst>
          </p:cNvPr>
          <p:cNvSpPr>
            <a:spLocks noGrp="1"/>
          </p:cNvSpPr>
          <p:nvPr>
            <p:ph type="title"/>
          </p:nvPr>
        </p:nvSpPr>
        <p:spPr/>
        <p:txBody>
          <a:bodyPr/>
          <a:lstStyle/>
          <a:p>
            <a:r>
              <a:rPr lang="en-US" dirty="0">
                <a:solidFill>
                  <a:schemeClr val="bg1"/>
                </a:solidFill>
              </a:rPr>
              <a:t>LINQ</a:t>
            </a:r>
            <a:endParaRPr lang="LID4096" dirty="0">
              <a:solidFill>
                <a:schemeClr val="bg1"/>
              </a:solidFill>
            </a:endParaRPr>
          </a:p>
        </p:txBody>
      </p:sp>
      <p:sp>
        <p:nvSpPr>
          <p:cNvPr id="3" name="Text Placeholder 2">
            <a:extLst>
              <a:ext uri="{FF2B5EF4-FFF2-40B4-BE49-F238E27FC236}">
                <a16:creationId xmlns:a16="http://schemas.microsoft.com/office/drawing/2014/main" id="{EEA7FA73-6402-4B52-A041-A628085E981A}"/>
              </a:ext>
            </a:extLst>
          </p:cNvPr>
          <p:cNvSpPr>
            <a:spLocks noGrp="1"/>
          </p:cNvSpPr>
          <p:nvPr>
            <p:ph type="body" sz="quarter" idx="10"/>
          </p:nvPr>
        </p:nvSpPr>
        <p:spPr>
          <a:xfrm>
            <a:off x="588263" y="1436688"/>
            <a:ext cx="11018520" cy="3447098"/>
          </a:xfrm>
        </p:spPr>
        <p:txBody>
          <a:bodyPr/>
          <a:lstStyle/>
          <a:p>
            <a:endParaRPr lang="en-US" sz="3200" b="0" dirty="0">
              <a:solidFill>
                <a:srgbClr val="569CD6"/>
              </a:solidFill>
              <a:effectLst/>
              <a:latin typeface=" Cascadia Code PL"/>
            </a:endParaRPr>
          </a:p>
          <a:p>
            <a:endParaRPr lang="en-US" sz="3200" dirty="0">
              <a:solidFill>
                <a:srgbClr val="569CD6"/>
              </a:solidFill>
              <a:latin typeface=" Cascadia Code PL"/>
            </a:endParaRPr>
          </a:p>
          <a:p>
            <a:r>
              <a:rPr lang="en-US" sz="3200" b="0" dirty="0">
                <a:solidFill>
                  <a:srgbClr val="569CD6"/>
                </a:solidFill>
                <a:effectLst/>
                <a:latin typeface=" Cascadia Code PL"/>
              </a:rPr>
              <a:t>var</a:t>
            </a:r>
            <a:r>
              <a:rPr lang="en-US" sz="3200" b="0" dirty="0">
                <a:solidFill>
                  <a:srgbClr val="D4D4D4"/>
                </a:solidFill>
                <a:effectLst/>
                <a:latin typeface=" Cascadia Code PL"/>
              </a:rPr>
              <a:t> </a:t>
            </a:r>
            <a:r>
              <a:rPr lang="en-US" sz="3200" b="0" dirty="0">
                <a:solidFill>
                  <a:srgbClr val="9CDCFE"/>
                </a:solidFill>
                <a:effectLst/>
                <a:latin typeface=" Cascadia Code PL"/>
              </a:rPr>
              <a:t>sorted</a:t>
            </a:r>
            <a:r>
              <a:rPr lang="en-US" sz="3200" b="0" dirty="0">
                <a:solidFill>
                  <a:srgbClr val="D4D4D4"/>
                </a:solidFill>
                <a:effectLst/>
                <a:latin typeface=" Cascadia Code PL"/>
              </a:rPr>
              <a:t> = </a:t>
            </a:r>
            <a:r>
              <a:rPr lang="en-US" sz="3200" b="0" dirty="0">
                <a:solidFill>
                  <a:srgbClr val="569CD6"/>
                </a:solidFill>
                <a:effectLst/>
                <a:latin typeface=" Cascadia Code PL"/>
              </a:rPr>
              <a:t>from</a:t>
            </a:r>
            <a:r>
              <a:rPr lang="en-US" sz="3200" b="0" dirty="0">
                <a:solidFill>
                  <a:srgbClr val="D4D4D4"/>
                </a:solidFill>
                <a:effectLst/>
                <a:latin typeface=" Cascadia Code PL"/>
              </a:rPr>
              <a:t> </a:t>
            </a:r>
            <a:r>
              <a:rPr lang="en-US" sz="3200" b="0" dirty="0">
                <a:solidFill>
                  <a:srgbClr val="9CDCFE"/>
                </a:solidFill>
                <a:effectLst/>
                <a:latin typeface=" Cascadia Code PL"/>
              </a:rPr>
              <a:t>c</a:t>
            </a:r>
            <a:r>
              <a:rPr lang="en-US" sz="3200" b="0" dirty="0">
                <a:solidFill>
                  <a:srgbClr val="D4D4D4"/>
                </a:solidFill>
                <a:effectLst/>
                <a:latin typeface=" Cascadia Code PL"/>
              </a:rPr>
              <a:t> </a:t>
            </a:r>
            <a:r>
              <a:rPr lang="en-US" sz="3200" b="0" dirty="0">
                <a:solidFill>
                  <a:srgbClr val="569CD6"/>
                </a:solidFill>
                <a:effectLst/>
                <a:latin typeface=" Cascadia Code PL"/>
              </a:rPr>
              <a:t>in</a:t>
            </a:r>
            <a:r>
              <a:rPr lang="en-US" sz="3200" b="0" dirty="0">
                <a:solidFill>
                  <a:srgbClr val="D4D4D4"/>
                </a:solidFill>
                <a:effectLst/>
                <a:latin typeface=" Cascadia Code PL"/>
              </a:rPr>
              <a:t> </a:t>
            </a:r>
            <a:r>
              <a:rPr lang="en-US" sz="3200" b="0" dirty="0">
                <a:solidFill>
                  <a:srgbClr val="9CDCFE"/>
                </a:solidFill>
                <a:effectLst/>
                <a:latin typeface=" Cascadia Code PL"/>
              </a:rPr>
              <a:t>cities</a:t>
            </a:r>
            <a:endParaRPr lang="en-US" sz="3200" b="0" dirty="0">
              <a:solidFill>
                <a:srgbClr val="D4D4D4"/>
              </a:solidFill>
              <a:effectLst/>
              <a:latin typeface=" Cascadia Code PL"/>
            </a:endParaRPr>
          </a:p>
          <a:p>
            <a:r>
              <a:rPr lang="en-US" sz="3200" b="0" dirty="0">
                <a:solidFill>
                  <a:srgbClr val="D4D4D4"/>
                </a:solidFill>
                <a:effectLst/>
                <a:latin typeface=" Cascadia Code PL"/>
              </a:rPr>
              <a:t>             </a:t>
            </a:r>
            <a:r>
              <a:rPr lang="en-US" sz="3200" b="0" dirty="0">
                <a:solidFill>
                  <a:srgbClr val="569CD6"/>
                </a:solidFill>
                <a:effectLst/>
                <a:latin typeface=" Cascadia Code PL"/>
              </a:rPr>
              <a:t>where</a:t>
            </a:r>
            <a:r>
              <a:rPr lang="en-US" sz="3200" b="0" dirty="0">
                <a:solidFill>
                  <a:srgbClr val="D4D4D4"/>
                </a:solidFill>
                <a:effectLst/>
                <a:latin typeface=" Cascadia Code PL"/>
              </a:rPr>
              <a:t> </a:t>
            </a:r>
            <a:r>
              <a:rPr lang="en-US" sz="3200" b="0" dirty="0" err="1">
                <a:solidFill>
                  <a:srgbClr val="9CDCFE"/>
                </a:solidFill>
                <a:effectLst/>
                <a:latin typeface=" Cascadia Code PL"/>
              </a:rPr>
              <a:t>c</a:t>
            </a:r>
            <a:r>
              <a:rPr lang="en-US" sz="3200" b="0" dirty="0" err="1">
                <a:solidFill>
                  <a:srgbClr val="D4D4D4"/>
                </a:solidFill>
                <a:effectLst/>
                <a:latin typeface=" Cascadia Code PL"/>
              </a:rPr>
              <a:t>.</a:t>
            </a:r>
            <a:r>
              <a:rPr lang="en-US" sz="3200" b="0" dirty="0" err="1">
                <a:solidFill>
                  <a:srgbClr val="9CDCFE"/>
                </a:solidFill>
                <a:effectLst/>
                <a:latin typeface=" Cascadia Code PL"/>
              </a:rPr>
              <a:t>Name</a:t>
            </a:r>
            <a:r>
              <a:rPr lang="en-US" sz="3200" b="0" dirty="0" err="1">
                <a:solidFill>
                  <a:srgbClr val="D4D4D4"/>
                </a:solidFill>
                <a:effectLst/>
                <a:latin typeface=" Cascadia Code PL"/>
              </a:rPr>
              <a:t>.</a:t>
            </a:r>
            <a:r>
              <a:rPr lang="en-US" sz="3200" b="0" dirty="0" err="1">
                <a:solidFill>
                  <a:srgbClr val="9CDCFE"/>
                </a:solidFill>
                <a:effectLst/>
                <a:latin typeface=" Cascadia Code PL"/>
              </a:rPr>
              <a:t>Contains</a:t>
            </a:r>
            <a:r>
              <a:rPr lang="en-US" sz="3200" b="0" dirty="0">
                <a:solidFill>
                  <a:srgbClr val="D4D4D4"/>
                </a:solidFill>
                <a:effectLst/>
                <a:latin typeface=" Cascadia Code PL"/>
              </a:rPr>
              <a:t>(</a:t>
            </a:r>
            <a:r>
              <a:rPr lang="en-US" sz="3200" b="0" dirty="0">
                <a:solidFill>
                  <a:srgbClr val="CE9178"/>
                </a:solidFill>
                <a:effectLst/>
                <a:latin typeface=" Cascadia Code PL"/>
              </a:rPr>
              <a:t>"</a:t>
            </a:r>
            <a:r>
              <a:rPr lang="en-US" sz="3200" b="0" dirty="0" err="1">
                <a:solidFill>
                  <a:srgbClr val="CE9178"/>
                </a:solidFill>
                <a:effectLst/>
                <a:latin typeface=" Cascadia Code PL"/>
              </a:rPr>
              <a:t>i</a:t>
            </a:r>
            <a:r>
              <a:rPr lang="en-US" sz="3200" b="0" dirty="0">
                <a:solidFill>
                  <a:srgbClr val="CE9178"/>
                </a:solidFill>
                <a:effectLst/>
                <a:latin typeface=" Cascadia Code PL"/>
              </a:rPr>
              <a:t>"</a:t>
            </a:r>
            <a:r>
              <a:rPr lang="en-US" sz="3200" b="0" dirty="0">
                <a:solidFill>
                  <a:srgbClr val="D4D4D4"/>
                </a:solidFill>
                <a:effectLst/>
                <a:latin typeface=" Cascadia Code PL"/>
              </a:rPr>
              <a:t>)</a:t>
            </a:r>
          </a:p>
          <a:p>
            <a:r>
              <a:rPr lang="en-US" sz="3200" b="0" dirty="0">
                <a:solidFill>
                  <a:srgbClr val="D4D4D4"/>
                </a:solidFill>
                <a:effectLst/>
                <a:latin typeface=" Cascadia Code PL"/>
              </a:rPr>
              <a:t>             </a:t>
            </a:r>
            <a:r>
              <a:rPr lang="en-US" sz="3200" b="0" dirty="0" err="1">
                <a:solidFill>
                  <a:srgbClr val="569CD6"/>
                </a:solidFill>
                <a:effectLst/>
                <a:latin typeface=" Cascadia Code PL"/>
              </a:rPr>
              <a:t>orderby</a:t>
            </a:r>
            <a:r>
              <a:rPr lang="en-US" sz="3200" b="0" dirty="0">
                <a:solidFill>
                  <a:srgbClr val="D4D4D4"/>
                </a:solidFill>
                <a:effectLst/>
                <a:latin typeface=" Cascadia Code PL"/>
              </a:rPr>
              <a:t> </a:t>
            </a:r>
            <a:r>
              <a:rPr lang="en-US" sz="3200" b="0" dirty="0" err="1">
                <a:solidFill>
                  <a:srgbClr val="9CDCFE"/>
                </a:solidFill>
                <a:effectLst/>
                <a:latin typeface=" Cascadia Code PL"/>
              </a:rPr>
              <a:t>c</a:t>
            </a:r>
            <a:r>
              <a:rPr lang="en-US" sz="3200" b="0" dirty="0" err="1">
                <a:solidFill>
                  <a:srgbClr val="D4D4D4"/>
                </a:solidFill>
                <a:effectLst/>
                <a:latin typeface=" Cascadia Code PL"/>
              </a:rPr>
              <a:t>.</a:t>
            </a:r>
            <a:r>
              <a:rPr lang="en-US" sz="3200" b="0" dirty="0" err="1">
                <a:solidFill>
                  <a:srgbClr val="9CDCFE"/>
                </a:solidFill>
                <a:effectLst/>
                <a:latin typeface=" Cascadia Code PL"/>
              </a:rPr>
              <a:t>Name</a:t>
            </a:r>
            <a:r>
              <a:rPr lang="en-US" sz="3200" b="0" dirty="0">
                <a:solidFill>
                  <a:srgbClr val="D4D4D4"/>
                </a:solidFill>
                <a:effectLst/>
                <a:latin typeface=" Cascadia Code PL"/>
              </a:rPr>
              <a:t> </a:t>
            </a:r>
            <a:r>
              <a:rPr lang="en-US" sz="3200" b="0" dirty="0">
                <a:solidFill>
                  <a:srgbClr val="569CD6"/>
                </a:solidFill>
                <a:effectLst/>
                <a:latin typeface=" Cascadia Code PL"/>
              </a:rPr>
              <a:t>descending</a:t>
            </a:r>
            <a:endParaRPr lang="en-US" sz="3200" b="0" dirty="0">
              <a:solidFill>
                <a:srgbClr val="D4D4D4"/>
              </a:solidFill>
              <a:effectLst/>
              <a:latin typeface=" Cascadia Code PL"/>
            </a:endParaRPr>
          </a:p>
          <a:p>
            <a:r>
              <a:rPr lang="en-US" sz="3200" b="0" dirty="0">
                <a:solidFill>
                  <a:srgbClr val="D4D4D4"/>
                </a:solidFill>
                <a:effectLst/>
                <a:latin typeface=" Cascadia Code PL"/>
              </a:rPr>
              <a:t>             </a:t>
            </a:r>
            <a:r>
              <a:rPr lang="en-US" sz="3200" b="0" dirty="0">
                <a:solidFill>
                  <a:srgbClr val="569CD6"/>
                </a:solidFill>
                <a:effectLst/>
                <a:latin typeface=" Cascadia Code PL"/>
              </a:rPr>
              <a:t>select</a:t>
            </a:r>
            <a:r>
              <a:rPr lang="en-US" sz="3200" b="0" dirty="0">
                <a:solidFill>
                  <a:srgbClr val="D4D4D4"/>
                </a:solidFill>
                <a:effectLst/>
                <a:latin typeface=" Cascadia Code PL"/>
              </a:rPr>
              <a:t> </a:t>
            </a:r>
            <a:r>
              <a:rPr lang="en-US" sz="3200" b="0" dirty="0">
                <a:solidFill>
                  <a:srgbClr val="569CD6"/>
                </a:solidFill>
                <a:effectLst/>
                <a:latin typeface=" Cascadia Code PL"/>
              </a:rPr>
              <a:t>new</a:t>
            </a:r>
            <a:r>
              <a:rPr lang="en-US" sz="3200" b="0" dirty="0">
                <a:solidFill>
                  <a:srgbClr val="D4D4D4"/>
                </a:solidFill>
                <a:effectLst/>
                <a:latin typeface=" Cascadia Code PL"/>
              </a:rPr>
              <a:t> { </a:t>
            </a:r>
            <a:r>
              <a:rPr lang="en-US" sz="3200" b="0" dirty="0">
                <a:solidFill>
                  <a:srgbClr val="9CDCFE"/>
                </a:solidFill>
                <a:effectLst/>
                <a:latin typeface=" Cascadia Code PL"/>
              </a:rPr>
              <a:t>Name</a:t>
            </a:r>
            <a:r>
              <a:rPr lang="en-US" sz="3200" b="0" dirty="0">
                <a:solidFill>
                  <a:srgbClr val="D4D4D4"/>
                </a:solidFill>
                <a:effectLst/>
                <a:latin typeface=" Cascadia Code PL"/>
              </a:rPr>
              <a:t> = </a:t>
            </a:r>
            <a:r>
              <a:rPr lang="en-US" sz="3200" b="0" dirty="0" err="1">
                <a:solidFill>
                  <a:srgbClr val="9CDCFE"/>
                </a:solidFill>
                <a:effectLst/>
                <a:latin typeface=" Cascadia Code PL"/>
              </a:rPr>
              <a:t>c</a:t>
            </a:r>
            <a:r>
              <a:rPr lang="en-US" sz="3200" b="0" dirty="0" err="1">
                <a:solidFill>
                  <a:srgbClr val="D4D4D4"/>
                </a:solidFill>
                <a:effectLst/>
                <a:latin typeface=" Cascadia Code PL"/>
              </a:rPr>
              <a:t>.</a:t>
            </a:r>
            <a:r>
              <a:rPr lang="en-US" sz="3200" b="0" dirty="0" err="1">
                <a:solidFill>
                  <a:srgbClr val="9CDCFE"/>
                </a:solidFill>
                <a:effectLst/>
                <a:latin typeface=" Cascadia Code PL"/>
              </a:rPr>
              <a:t>Name</a:t>
            </a:r>
            <a:r>
              <a:rPr lang="en-US" sz="3200" b="0" dirty="0">
                <a:solidFill>
                  <a:srgbClr val="D4D4D4"/>
                </a:solidFill>
                <a:effectLst/>
                <a:latin typeface=" Cascadia Code PL"/>
              </a:rPr>
              <a:t> };</a:t>
            </a:r>
          </a:p>
        </p:txBody>
      </p:sp>
    </p:spTree>
    <p:extLst>
      <p:ext uri="{BB962C8B-B14F-4D97-AF65-F5344CB8AC3E}">
        <p14:creationId xmlns:p14="http://schemas.microsoft.com/office/powerpoint/2010/main" val="2466892665"/>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5BCB6-8654-42B2-B5CC-52CC7F1BAB6A}"/>
              </a:ext>
            </a:extLst>
          </p:cNvPr>
          <p:cNvSpPr>
            <a:spLocks noGrp="1"/>
          </p:cNvSpPr>
          <p:nvPr>
            <p:ph type="title"/>
          </p:nvPr>
        </p:nvSpPr>
        <p:spPr/>
        <p:txBody>
          <a:bodyPr/>
          <a:lstStyle/>
          <a:p>
            <a:r>
              <a:rPr lang="en-US" dirty="0">
                <a:solidFill>
                  <a:schemeClr val="bg1"/>
                </a:solidFill>
              </a:rPr>
              <a:t>Extension Methods Version</a:t>
            </a:r>
            <a:endParaRPr lang="LID4096" dirty="0">
              <a:solidFill>
                <a:schemeClr val="bg1"/>
              </a:solidFill>
            </a:endParaRPr>
          </a:p>
        </p:txBody>
      </p:sp>
      <p:sp>
        <p:nvSpPr>
          <p:cNvPr id="3" name="Text Placeholder 2">
            <a:extLst>
              <a:ext uri="{FF2B5EF4-FFF2-40B4-BE49-F238E27FC236}">
                <a16:creationId xmlns:a16="http://schemas.microsoft.com/office/drawing/2014/main" id="{EEA7FA73-6402-4B52-A041-A628085E981A}"/>
              </a:ext>
            </a:extLst>
          </p:cNvPr>
          <p:cNvSpPr>
            <a:spLocks noGrp="1"/>
          </p:cNvSpPr>
          <p:nvPr>
            <p:ph type="body" sz="quarter" idx="10"/>
          </p:nvPr>
        </p:nvSpPr>
        <p:spPr>
          <a:xfrm>
            <a:off x="588263" y="1436688"/>
            <a:ext cx="11018520" cy="2585323"/>
          </a:xfrm>
        </p:spPr>
        <p:txBody>
          <a:bodyPr/>
          <a:lstStyle/>
          <a:p>
            <a:endParaRPr lang="da-DK" sz="2400" b="0" dirty="0">
              <a:solidFill>
                <a:srgbClr val="569CD6"/>
              </a:solidFill>
              <a:effectLst/>
              <a:latin typeface=" Cascadia Code PL"/>
            </a:endParaRPr>
          </a:p>
          <a:p>
            <a:endParaRPr lang="da-DK" sz="2400" dirty="0">
              <a:solidFill>
                <a:srgbClr val="569CD6"/>
              </a:solidFill>
              <a:latin typeface=" Cascadia Code PL"/>
            </a:endParaRPr>
          </a:p>
          <a:p>
            <a:endParaRPr lang="da-DK" sz="2400" b="0" dirty="0">
              <a:solidFill>
                <a:srgbClr val="569CD6"/>
              </a:solidFill>
              <a:effectLst/>
              <a:latin typeface=" Cascadia Code PL"/>
            </a:endParaRPr>
          </a:p>
          <a:p>
            <a:r>
              <a:rPr lang="da-DK" sz="2400" b="0" dirty="0">
                <a:solidFill>
                  <a:srgbClr val="569CD6"/>
                </a:solidFill>
                <a:effectLst/>
                <a:latin typeface=" Cascadia Code PL"/>
              </a:rPr>
              <a:t>var</a:t>
            </a:r>
            <a:r>
              <a:rPr lang="da-DK" sz="2400" b="0" dirty="0">
                <a:solidFill>
                  <a:srgbClr val="D4D4D4"/>
                </a:solidFill>
                <a:effectLst/>
                <a:latin typeface=" Cascadia Code PL"/>
              </a:rPr>
              <a:t> </a:t>
            </a:r>
            <a:r>
              <a:rPr lang="da-DK" sz="2400" b="0" dirty="0">
                <a:solidFill>
                  <a:srgbClr val="9CDCFE"/>
                </a:solidFill>
                <a:effectLst/>
                <a:latin typeface=" Cascadia Code PL"/>
              </a:rPr>
              <a:t>sorted</a:t>
            </a:r>
            <a:r>
              <a:rPr lang="da-DK" sz="2400" b="0" dirty="0">
                <a:solidFill>
                  <a:srgbClr val="D4D4D4"/>
                </a:solidFill>
                <a:effectLst/>
                <a:latin typeface=" Cascadia Code PL"/>
              </a:rPr>
              <a:t> = </a:t>
            </a:r>
            <a:r>
              <a:rPr lang="da-DK" sz="2400" b="0" dirty="0">
                <a:solidFill>
                  <a:srgbClr val="9CDCFE"/>
                </a:solidFill>
                <a:effectLst/>
                <a:latin typeface=" Cascadia Code PL"/>
              </a:rPr>
              <a:t>cities</a:t>
            </a:r>
            <a:r>
              <a:rPr lang="da-DK" sz="2400" b="0" dirty="0">
                <a:solidFill>
                  <a:srgbClr val="D4D4D4"/>
                </a:solidFill>
                <a:effectLst/>
                <a:latin typeface=" Cascadia Code PL"/>
              </a:rPr>
              <a:t>.</a:t>
            </a:r>
            <a:r>
              <a:rPr lang="da-DK" sz="2400" b="0" dirty="0">
                <a:solidFill>
                  <a:srgbClr val="9CDCFE"/>
                </a:solidFill>
                <a:effectLst/>
                <a:latin typeface=" Cascadia Code PL"/>
              </a:rPr>
              <a:t>Where</a:t>
            </a:r>
            <a:r>
              <a:rPr lang="da-DK" sz="2400" b="0" dirty="0">
                <a:solidFill>
                  <a:srgbClr val="D4D4D4"/>
                </a:solidFill>
                <a:effectLst/>
                <a:latin typeface=" Cascadia Code PL"/>
              </a:rPr>
              <a:t>(</a:t>
            </a:r>
            <a:r>
              <a:rPr lang="da-DK" sz="2400" b="0" dirty="0">
                <a:solidFill>
                  <a:srgbClr val="9CDCFE"/>
                </a:solidFill>
                <a:effectLst/>
                <a:latin typeface=" Cascadia Code PL"/>
              </a:rPr>
              <a:t>c</a:t>
            </a:r>
            <a:r>
              <a:rPr lang="da-DK" sz="2400" b="0" dirty="0">
                <a:solidFill>
                  <a:srgbClr val="D4D4D4"/>
                </a:solidFill>
                <a:effectLst/>
                <a:latin typeface=" Cascadia Code PL"/>
              </a:rPr>
              <a:t> =&gt; </a:t>
            </a:r>
            <a:r>
              <a:rPr lang="da-DK" sz="2400" b="0" dirty="0">
                <a:solidFill>
                  <a:srgbClr val="9CDCFE"/>
                </a:solidFill>
                <a:effectLst/>
                <a:latin typeface=" Cascadia Code PL"/>
              </a:rPr>
              <a:t>c</a:t>
            </a:r>
            <a:r>
              <a:rPr lang="da-DK" sz="2400" b="0" dirty="0">
                <a:solidFill>
                  <a:srgbClr val="D4D4D4"/>
                </a:solidFill>
                <a:effectLst/>
                <a:latin typeface=" Cascadia Code PL"/>
              </a:rPr>
              <a:t>.</a:t>
            </a:r>
            <a:r>
              <a:rPr lang="da-DK" sz="2400" b="0" dirty="0">
                <a:solidFill>
                  <a:srgbClr val="9CDCFE"/>
                </a:solidFill>
                <a:effectLst/>
                <a:latin typeface=" Cascadia Code PL"/>
              </a:rPr>
              <a:t>Name</a:t>
            </a:r>
            <a:r>
              <a:rPr lang="da-DK" sz="2400" b="0" dirty="0">
                <a:solidFill>
                  <a:srgbClr val="D4D4D4"/>
                </a:solidFill>
                <a:effectLst/>
                <a:latin typeface=" Cascadia Code PL"/>
              </a:rPr>
              <a:t>.</a:t>
            </a:r>
            <a:r>
              <a:rPr lang="da-DK" sz="2400" b="0" dirty="0">
                <a:solidFill>
                  <a:srgbClr val="9CDCFE"/>
                </a:solidFill>
                <a:effectLst/>
                <a:latin typeface=" Cascadia Code PL"/>
              </a:rPr>
              <a:t>Contains</a:t>
            </a:r>
            <a:r>
              <a:rPr lang="da-DK" sz="2400" b="0" dirty="0">
                <a:solidFill>
                  <a:srgbClr val="D4D4D4"/>
                </a:solidFill>
                <a:effectLst/>
                <a:latin typeface=" Cascadia Code PL"/>
              </a:rPr>
              <a:t>(</a:t>
            </a:r>
            <a:r>
              <a:rPr lang="da-DK" sz="2400" b="0" dirty="0">
                <a:solidFill>
                  <a:srgbClr val="CE9178"/>
                </a:solidFill>
                <a:effectLst/>
                <a:latin typeface=" Cascadia Code PL"/>
              </a:rPr>
              <a:t>"i"</a:t>
            </a:r>
            <a:r>
              <a:rPr lang="da-DK" sz="2400" b="0" dirty="0">
                <a:solidFill>
                  <a:srgbClr val="D4D4D4"/>
                </a:solidFill>
                <a:effectLst/>
                <a:latin typeface=" Cascadia Code PL"/>
              </a:rPr>
              <a:t>))</a:t>
            </a:r>
          </a:p>
          <a:p>
            <a:r>
              <a:rPr lang="da-DK" sz="2400" b="0" dirty="0">
                <a:solidFill>
                  <a:srgbClr val="D4D4D4"/>
                </a:solidFill>
                <a:effectLst/>
                <a:latin typeface=" Cascadia Code PL"/>
              </a:rPr>
              <a:t>                   .</a:t>
            </a:r>
            <a:r>
              <a:rPr lang="da-DK" sz="2400" b="0" dirty="0">
                <a:solidFill>
                  <a:srgbClr val="9CDCFE"/>
                </a:solidFill>
                <a:effectLst/>
                <a:latin typeface=" Cascadia Code PL"/>
              </a:rPr>
              <a:t>OrderByDescending</a:t>
            </a:r>
            <a:r>
              <a:rPr lang="da-DK" sz="2400" b="0" dirty="0">
                <a:solidFill>
                  <a:srgbClr val="D4D4D4"/>
                </a:solidFill>
                <a:effectLst/>
                <a:latin typeface=" Cascadia Code PL"/>
              </a:rPr>
              <a:t>(</a:t>
            </a:r>
            <a:r>
              <a:rPr lang="da-DK" sz="2400" b="0" dirty="0">
                <a:solidFill>
                  <a:srgbClr val="9CDCFE"/>
                </a:solidFill>
                <a:effectLst/>
                <a:latin typeface=" Cascadia Code PL"/>
              </a:rPr>
              <a:t>c</a:t>
            </a:r>
            <a:r>
              <a:rPr lang="da-DK" sz="2400" b="0" dirty="0">
                <a:solidFill>
                  <a:srgbClr val="D4D4D4"/>
                </a:solidFill>
                <a:effectLst/>
                <a:latin typeface=" Cascadia Code PL"/>
              </a:rPr>
              <a:t> =&gt; </a:t>
            </a:r>
            <a:r>
              <a:rPr lang="da-DK" sz="2400" b="0" dirty="0">
                <a:solidFill>
                  <a:srgbClr val="9CDCFE"/>
                </a:solidFill>
                <a:effectLst/>
                <a:latin typeface=" Cascadia Code PL"/>
              </a:rPr>
              <a:t>c</a:t>
            </a:r>
            <a:r>
              <a:rPr lang="da-DK" sz="2400" b="0" dirty="0">
                <a:solidFill>
                  <a:srgbClr val="D4D4D4"/>
                </a:solidFill>
                <a:effectLst/>
                <a:latin typeface=" Cascadia Code PL"/>
              </a:rPr>
              <a:t>.</a:t>
            </a:r>
            <a:r>
              <a:rPr lang="da-DK" sz="2400" b="0" dirty="0">
                <a:solidFill>
                  <a:srgbClr val="9CDCFE"/>
                </a:solidFill>
                <a:effectLst/>
                <a:latin typeface=" Cascadia Code PL"/>
              </a:rPr>
              <a:t>Name</a:t>
            </a:r>
            <a:r>
              <a:rPr lang="da-DK" sz="2400" b="0" dirty="0">
                <a:solidFill>
                  <a:srgbClr val="D4D4D4"/>
                </a:solidFill>
                <a:effectLst/>
                <a:latin typeface=" Cascadia Code PL"/>
              </a:rPr>
              <a:t>)</a:t>
            </a:r>
          </a:p>
          <a:p>
            <a:r>
              <a:rPr lang="da-DK" sz="2400" b="0" dirty="0">
                <a:solidFill>
                  <a:srgbClr val="D4D4D4"/>
                </a:solidFill>
                <a:effectLst/>
                <a:latin typeface=" Cascadia Code PL"/>
              </a:rPr>
              <a:t>                   .</a:t>
            </a:r>
            <a:r>
              <a:rPr lang="da-DK" sz="2400" b="0" dirty="0">
                <a:solidFill>
                  <a:srgbClr val="9CDCFE"/>
                </a:solidFill>
                <a:effectLst/>
                <a:latin typeface=" Cascadia Code PL"/>
              </a:rPr>
              <a:t>Select</a:t>
            </a:r>
            <a:r>
              <a:rPr lang="da-DK" sz="2400" b="0" dirty="0">
                <a:solidFill>
                  <a:srgbClr val="D4D4D4"/>
                </a:solidFill>
                <a:effectLst/>
                <a:latin typeface=" Cascadia Code PL"/>
              </a:rPr>
              <a:t>(</a:t>
            </a:r>
            <a:r>
              <a:rPr lang="da-DK" sz="2400" b="0" dirty="0">
                <a:solidFill>
                  <a:srgbClr val="9CDCFE"/>
                </a:solidFill>
                <a:effectLst/>
                <a:latin typeface=" Cascadia Code PL"/>
              </a:rPr>
              <a:t>c</a:t>
            </a:r>
            <a:r>
              <a:rPr lang="da-DK" sz="2400" b="0" dirty="0">
                <a:solidFill>
                  <a:srgbClr val="D4D4D4"/>
                </a:solidFill>
                <a:effectLst/>
                <a:latin typeface=" Cascadia Code PL"/>
              </a:rPr>
              <a:t> =&gt; </a:t>
            </a:r>
            <a:r>
              <a:rPr lang="da-DK" sz="2400" b="0" dirty="0">
                <a:solidFill>
                  <a:srgbClr val="569CD6"/>
                </a:solidFill>
                <a:effectLst/>
                <a:latin typeface=" Cascadia Code PL"/>
              </a:rPr>
              <a:t>new</a:t>
            </a:r>
            <a:r>
              <a:rPr lang="da-DK" sz="2400" b="0" dirty="0">
                <a:solidFill>
                  <a:srgbClr val="D4D4D4"/>
                </a:solidFill>
                <a:effectLst/>
                <a:latin typeface=" Cascadia Code PL"/>
              </a:rPr>
              <a:t> { </a:t>
            </a:r>
            <a:r>
              <a:rPr lang="da-DK" sz="2400" b="0" dirty="0">
                <a:solidFill>
                  <a:srgbClr val="9CDCFE"/>
                </a:solidFill>
                <a:effectLst/>
                <a:latin typeface=" Cascadia Code PL"/>
              </a:rPr>
              <a:t>Name</a:t>
            </a:r>
            <a:r>
              <a:rPr lang="da-DK" sz="2400" b="0" dirty="0">
                <a:solidFill>
                  <a:srgbClr val="D4D4D4"/>
                </a:solidFill>
                <a:effectLst/>
                <a:latin typeface=" Cascadia Code PL"/>
              </a:rPr>
              <a:t> = </a:t>
            </a:r>
            <a:r>
              <a:rPr lang="da-DK" sz="2400" b="0" dirty="0">
                <a:solidFill>
                  <a:srgbClr val="9CDCFE"/>
                </a:solidFill>
                <a:effectLst/>
                <a:latin typeface=" Cascadia Code PL"/>
              </a:rPr>
              <a:t>c</a:t>
            </a:r>
            <a:r>
              <a:rPr lang="da-DK" sz="2400" b="0" dirty="0">
                <a:solidFill>
                  <a:srgbClr val="D4D4D4"/>
                </a:solidFill>
                <a:effectLst/>
                <a:latin typeface=" Cascadia Code PL"/>
              </a:rPr>
              <a:t>.</a:t>
            </a:r>
            <a:r>
              <a:rPr lang="da-DK" sz="2400" b="0" dirty="0">
                <a:solidFill>
                  <a:srgbClr val="9CDCFE"/>
                </a:solidFill>
                <a:effectLst/>
                <a:latin typeface=" Cascadia Code PL"/>
              </a:rPr>
              <a:t>Name</a:t>
            </a:r>
            <a:r>
              <a:rPr lang="da-DK" sz="2400" b="0" dirty="0">
                <a:solidFill>
                  <a:srgbClr val="D4D4D4"/>
                </a:solidFill>
                <a:effectLst/>
                <a:latin typeface=" Cascadia Code PL"/>
              </a:rPr>
              <a:t> });</a:t>
            </a:r>
          </a:p>
        </p:txBody>
      </p:sp>
    </p:spTree>
    <p:extLst>
      <p:ext uri="{BB962C8B-B14F-4D97-AF65-F5344CB8AC3E}">
        <p14:creationId xmlns:p14="http://schemas.microsoft.com/office/powerpoint/2010/main" val="2587067036"/>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497FAA-4763-4E2D-8190-FA38A7C62494}"/>
              </a:ext>
            </a:extLst>
          </p:cNvPr>
          <p:cNvSpPr>
            <a:spLocks noGrp="1"/>
          </p:cNvSpPr>
          <p:nvPr>
            <p:ph type="title"/>
          </p:nvPr>
        </p:nvSpPr>
        <p:spPr/>
        <p:txBody>
          <a:bodyPr/>
          <a:lstStyle/>
          <a:p>
            <a:r>
              <a:rPr lang="en-US" dirty="0"/>
              <a:t>LINQ</a:t>
            </a:r>
            <a:endParaRPr lang="LID4096" dirty="0"/>
          </a:p>
        </p:txBody>
      </p:sp>
      <p:sp>
        <p:nvSpPr>
          <p:cNvPr id="5" name="Text Placeholder 4">
            <a:extLst>
              <a:ext uri="{FF2B5EF4-FFF2-40B4-BE49-F238E27FC236}">
                <a16:creationId xmlns:a16="http://schemas.microsoft.com/office/drawing/2014/main" id="{6C2D7E09-8A69-4C75-94F1-E5B22AB4DF91}"/>
              </a:ext>
            </a:extLst>
          </p:cNvPr>
          <p:cNvSpPr>
            <a:spLocks noGrp="1"/>
          </p:cNvSpPr>
          <p:nvPr>
            <p:ph type="body" sz="quarter" idx="12"/>
          </p:nvPr>
        </p:nvSpPr>
        <p:spPr/>
        <p:txBody>
          <a:bodyPr/>
          <a:lstStyle/>
          <a:p>
            <a:r>
              <a:rPr lang="en-US" dirty="0"/>
              <a:t>Demo</a:t>
            </a:r>
            <a:endParaRPr lang="LID4096" dirty="0"/>
          </a:p>
        </p:txBody>
      </p:sp>
    </p:spTree>
    <p:extLst>
      <p:ext uri="{BB962C8B-B14F-4D97-AF65-F5344CB8AC3E}">
        <p14:creationId xmlns:p14="http://schemas.microsoft.com/office/powerpoint/2010/main" val="2161993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0FBF2A-33F5-5940-8634-26E039373A7C}"/>
              </a:ext>
            </a:extLst>
          </p:cNvPr>
          <p:cNvPicPr>
            <a:picLocks noChangeAspect="1"/>
          </p:cNvPicPr>
          <p:nvPr/>
        </p:nvPicPr>
        <p:blipFill>
          <a:blip r:embed="rId3">
            <a:extLst>
              <a:ext uri="{837473B0-CC2E-450A-ABE3-18F120FF3D39}">
                <a1611:picAttrSrcUrl xmlns:a1611="http://schemas.microsoft.com/office/drawing/2016/11/main" r:id="rId4"/>
              </a:ext>
            </a:extLst>
          </a:blip>
          <a:srcRect t="7647" b="7647"/>
          <a:stretch/>
        </p:blipFill>
        <p:spPr>
          <a:xfrm>
            <a:off x="0" y="0"/>
            <a:ext cx="12192000" cy="6858000"/>
          </a:xfrm>
          <a:prstGeom prst="rect">
            <a:avLst/>
          </a:prstGeom>
          <a:noFill/>
        </p:spPr>
      </p:pic>
      <p:sp>
        <p:nvSpPr>
          <p:cNvPr id="4" name="Title 3"/>
          <p:cNvSpPr>
            <a:spLocks noGrp="1"/>
          </p:cNvSpPr>
          <p:nvPr>
            <p:ph type="title"/>
          </p:nvPr>
        </p:nvSpPr>
        <p:spPr>
          <a:xfrm>
            <a:off x="-3" y="0"/>
            <a:ext cx="5669280" cy="6858000"/>
          </a:xfrm>
        </p:spPr>
        <p:txBody>
          <a:bodyPr wrap="square" anchor="ctr">
            <a:normAutofit/>
          </a:bodyPr>
          <a:lstStyle/>
          <a:p>
            <a:r>
              <a:rPr lang="en-US" dirty="0"/>
              <a:t>Thank you</a:t>
            </a:r>
          </a:p>
        </p:txBody>
      </p:sp>
      <p:sp>
        <p:nvSpPr>
          <p:cNvPr id="2" name="TextBox 1">
            <a:extLst>
              <a:ext uri="{FF2B5EF4-FFF2-40B4-BE49-F238E27FC236}">
                <a16:creationId xmlns:a16="http://schemas.microsoft.com/office/drawing/2014/main" id="{6E68B650-49EC-4589-B52F-C2BC5ED6FA7B}"/>
              </a:ext>
            </a:extLst>
          </p:cNvPr>
          <p:cNvSpPr txBox="1"/>
          <p:nvPr/>
        </p:nvSpPr>
        <p:spPr>
          <a:xfrm>
            <a:off x="0" y="6858000"/>
            <a:ext cx="3234860" cy="138499"/>
          </a:xfrm>
          <a:prstGeom prst="rect">
            <a:avLst/>
          </a:prstGeom>
          <a:solidFill>
            <a:srgbClr val="000000"/>
          </a:solidFill>
        </p:spPr>
        <p:txBody>
          <a:bodyPr wrap="none" lIns="0" tIns="0" rIns="0" bIns="0" rtlCol="0">
            <a:spAutoFit/>
          </a:bodyPr>
          <a:lstStyle/>
          <a:p>
            <a:r>
              <a:rPr lang="LID4096" sz="900">
                <a:hlinkClick r:id="rId4" tooltip="https://www.flickr.com/photos/sieuyen/5287393282"/>
              </a:rPr>
              <a:t>This Photo</a:t>
            </a:r>
            <a:r>
              <a:rPr lang="LID4096" sz="900"/>
              <a:t> by Unknown Author is licensed under </a:t>
            </a:r>
            <a:r>
              <a:rPr lang="LID4096" sz="900">
                <a:hlinkClick r:id="rId5" tooltip="https://creativecommons.org/licenses/by-nc-nd/3.0/"/>
              </a:rPr>
              <a:t>CC BY-NC-ND</a:t>
            </a:r>
            <a:endParaRPr lang="LID4096" sz="900"/>
          </a:p>
        </p:txBody>
      </p:sp>
    </p:spTree>
    <p:extLst>
      <p:ext uri="{BB962C8B-B14F-4D97-AF65-F5344CB8AC3E}">
        <p14:creationId xmlns:p14="http://schemas.microsoft.com/office/powerpoint/2010/main" val="272797943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A23E084-9985-445E-974E-2A2A6E387673}"/>
              </a:ext>
            </a:extLst>
          </p:cNvPr>
          <p:cNvPicPr>
            <a:picLocks noChangeAspect="1"/>
          </p:cNvPicPr>
          <p:nvPr/>
        </p:nvPicPr>
        <p:blipFill>
          <a:blip r:embed="rId2">
            <a:extLst>
              <a:ext uri="{837473B0-CC2E-450A-ABE3-18F120FF3D39}">
                <a1611:picAttrSrcUrl xmlns:a1611="http://schemas.microsoft.com/office/drawing/2016/11/main" r:id="rId3"/>
              </a:ext>
            </a:extLst>
          </a:blip>
          <a:srcRect t="7733" b="7733"/>
          <a:stretch/>
        </p:blipFill>
        <p:spPr>
          <a:xfrm>
            <a:off x="20" y="10"/>
            <a:ext cx="12191980" cy="6857990"/>
          </a:xfrm>
          <a:prstGeom prst="rect">
            <a:avLst/>
          </a:prstGeom>
          <a:noFill/>
        </p:spPr>
      </p:pic>
      <p:sp>
        <p:nvSpPr>
          <p:cNvPr id="5" name="Title 4">
            <a:extLst>
              <a:ext uri="{FF2B5EF4-FFF2-40B4-BE49-F238E27FC236}">
                <a16:creationId xmlns:a16="http://schemas.microsoft.com/office/drawing/2014/main" id="{093AC6AB-1AB7-488C-BD34-61474ACD4242}"/>
              </a:ext>
            </a:extLst>
          </p:cNvPr>
          <p:cNvSpPr>
            <a:spLocks noGrp="1"/>
          </p:cNvSpPr>
          <p:nvPr>
            <p:ph type="title"/>
          </p:nvPr>
        </p:nvSpPr>
        <p:spPr>
          <a:xfrm>
            <a:off x="0" y="3657600"/>
            <a:ext cx="12192000" cy="3200400"/>
          </a:xfrm>
        </p:spPr>
        <p:txBody>
          <a:bodyPr wrap="square" anchor="b">
            <a:normAutofit/>
          </a:bodyPr>
          <a:lstStyle/>
          <a:p>
            <a:r>
              <a:rPr lang="en-US" dirty="0"/>
              <a:t>Delegates</a:t>
            </a:r>
            <a:endParaRPr lang="LID4096" dirty="0"/>
          </a:p>
        </p:txBody>
      </p:sp>
    </p:spTree>
    <p:extLst>
      <p:ext uri="{BB962C8B-B14F-4D97-AF65-F5344CB8AC3E}">
        <p14:creationId xmlns:p14="http://schemas.microsoft.com/office/powerpoint/2010/main" val="89940666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74B7D-48CB-496F-B538-AFA86CB387BF}"/>
              </a:ext>
            </a:extLst>
          </p:cNvPr>
          <p:cNvSpPr>
            <a:spLocks noGrp="1"/>
          </p:cNvSpPr>
          <p:nvPr>
            <p:ph type="title"/>
          </p:nvPr>
        </p:nvSpPr>
        <p:spPr/>
        <p:txBody>
          <a:bodyPr/>
          <a:lstStyle/>
          <a:p>
            <a:r>
              <a:rPr lang="en-US" dirty="0">
                <a:solidFill>
                  <a:schemeClr val="bg1"/>
                </a:solidFill>
              </a:rPr>
              <a:t>Delegates – Building block for Higher-order functions</a:t>
            </a:r>
            <a:endParaRPr lang="LID4096" dirty="0">
              <a:solidFill>
                <a:schemeClr val="bg1"/>
              </a:solidFill>
            </a:endParaRPr>
          </a:p>
        </p:txBody>
      </p:sp>
      <p:sp>
        <p:nvSpPr>
          <p:cNvPr id="3" name="Text Placeholder 2">
            <a:extLst>
              <a:ext uri="{FF2B5EF4-FFF2-40B4-BE49-F238E27FC236}">
                <a16:creationId xmlns:a16="http://schemas.microsoft.com/office/drawing/2014/main" id="{4B0B2599-CC12-488E-8DBD-15650BEFE716}"/>
              </a:ext>
            </a:extLst>
          </p:cNvPr>
          <p:cNvSpPr>
            <a:spLocks noGrp="1"/>
          </p:cNvSpPr>
          <p:nvPr>
            <p:ph type="body" sz="quarter" idx="10"/>
          </p:nvPr>
        </p:nvSpPr>
        <p:spPr/>
        <p:txBody>
          <a:bodyPr/>
          <a:lstStyle/>
          <a:p>
            <a:r>
              <a:rPr lang="da-DK" sz="2400" b="0" dirty="0">
                <a:solidFill>
                  <a:srgbClr val="569CD6"/>
                </a:solidFill>
                <a:effectLst/>
                <a:latin typeface=" Cascadia Code PL"/>
              </a:rPr>
              <a:t>public</a:t>
            </a:r>
            <a:r>
              <a:rPr lang="da-DK" sz="2400" b="0" dirty="0">
                <a:solidFill>
                  <a:srgbClr val="D4D4D4"/>
                </a:solidFill>
                <a:effectLst/>
                <a:latin typeface=" Cascadia Code PL"/>
              </a:rPr>
              <a:t> </a:t>
            </a:r>
            <a:r>
              <a:rPr lang="da-DK" sz="2400" b="0" dirty="0">
                <a:solidFill>
                  <a:srgbClr val="569CD6"/>
                </a:solidFill>
                <a:effectLst/>
                <a:latin typeface=" Cascadia Code PL"/>
              </a:rPr>
              <a:t>delegate</a:t>
            </a:r>
            <a:r>
              <a:rPr lang="da-DK" sz="2400" b="0" dirty="0">
                <a:solidFill>
                  <a:srgbClr val="D4D4D4"/>
                </a:solidFill>
                <a:effectLst/>
                <a:latin typeface=" Cascadia Code PL"/>
              </a:rPr>
              <a:t> </a:t>
            </a:r>
            <a:r>
              <a:rPr lang="da-DK" sz="2400" b="0" dirty="0">
                <a:solidFill>
                  <a:srgbClr val="569CD6"/>
                </a:solidFill>
                <a:effectLst/>
                <a:latin typeface=" Cascadia Code PL"/>
              </a:rPr>
              <a:t>int</a:t>
            </a:r>
            <a:r>
              <a:rPr lang="da-DK" sz="2400" b="0" dirty="0">
                <a:solidFill>
                  <a:srgbClr val="D4D4D4"/>
                </a:solidFill>
                <a:effectLst/>
                <a:latin typeface=" Cascadia Code PL"/>
              </a:rPr>
              <a:t> </a:t>
            </a:r>
            <a:r>
              <a:rPr lang="da-DK" sz="2400" b="0" dirty="0">
                <a:solidFill>
                  <a:srgbClr val="4EC9B0"/>
                </a:solidFill>
                <a:effectLst/>
                <a:latin typeface=" Cascadia Code PL"/>
              </a:rPr>
              <a:t>BinaryOperation</a:t>
            </a:r>
            <a:r>
              <a:rPr lang="da-DK" sz="2400" b="0" dirty="0">
                <a:solidFill>
                  <a:srgbClr val="D4D4D4"/>
                </a:solidFill>
                <a:effectLst/>
                <a:latin typeface=" Cascadia Code PL"/>
              </a:rPr>
              <a:t>(</a:t>
            </a:r>
            <a:r>
              <a:rPr lang="da-DK" sz="2400" b="0" dirty="0">
                <a:solidFill>
                  <a:srgbClr val="569CD6"/>
                </a:solidFill>
                <a:effectLst/>
                <a:latin typeface=" Cascadia Code PL"/>
              </a:rPr>
              <a:t>int</a:t>
            </a:r>
            <a:r>
              <a:rPr lang="da-DK" sz="2400" b="0" dirty="0">
                <a:solidFill>
                  <a:srgbClr val="D4D4D4"/>
                </a:solidFill>
                <a:effectLst/>
                <a:latin typeface=" Cascadia Code PL"/>
              </a:rPr>
              <a:t> </a:t>
            </a:r>
            <a:r>
              <a:rPr lang="da-DK" sz="2400" b="0" dirty="0">
                <a:solidFill>
                  <a:srgbClr val="9CDCFE"/>
                </a:solidFill>
                <a:effectLst/>
                <a:latin typeface=" Cascadia Code PL"/>
              </a:rPr>
              <a:t>x</a:t>
            </a:r>
            <a:r>
              <a:rPr lang="da-DK" sz="2400" b="0" dirty="0">
                <a:solidFill>
                  <a:srgbClr val="D4D4D4"/>
                </a:solidFill>
                <a:effectLst/>
                <a:latin typeface=" Cascadia Code PL"/>
              </a:rPr>
              <a:t>, </a:t>
            </a:r>
            <a:r>
              <a:rPr lang="da-DK" sz="2400" b="0" dirty="0">
                <a:solidFill>
                  <a:srgbClr val="569CD6"/>
                </a:solidFill>
                <a:effectLst/>
                <a:latin typeface=" Cascadia Code PL"/>
              </a:rPr>
              <a:t>int</a:t>
            </a:r>
            <a:r>
              <a:rPr lang="da-DK" sz="2400" b="0" dirty="0">
                <a:solidFill>
                  <a:srgbClr val="D4D4D4"/>
                </a:solidFill>
                <a:effectLst/>
                <a:latin typeface=" Cascadia Code PL"/>
              </a:rPr>
              <a:t> </a:t>
            </a:r>
            <a:r>
              <a:rPr lang="da-DK" sz="2400" b="0" dirty="0">
                <a:solidFill>
                  <a:srgbClr val="9CDCFE"/>
                </a:solidFill>
                <a:effectLst/>
                <a:latin typeface=" Cascadia Code PL"/>
              </a:rPr>
              <a:t>y</a:t>
            </a:r>
            <a:r>
              <a:rPr lang="da-DK" sz="2400" b="0" dirty="0">
                <a:solidFill>
                  <a:srgbClr val="D4D4D4"/>
                </a:solidFill>
                <a:effectLst/>
                <a:latin typeface=" Cascadia Code PL"/>
              </a:rPr>
              <a:t>);</a:t>
            </a:r>
          </a:p>
          <a:p>
            <a:br>
              <a:rPr lang="da-DK" sz="2400" b="0" dirty="0">
                <a:solidFill>
                  <a:srgbClr val="D4D4D4"/>
                </a:solidFill>
                <a:effectLst/>
                <a:latin typeface=" Cascadia Code PL"/>
              </a:rPr>
            </a:br>
            <a:r>
              <a:rPr lang="da-DK" sz="2400" b="0" dirty="0">
                <a:solidFill>
                  <a:srgbClr val="569CD6"/>
                </a:solidFill>
                <a:effectLst/>
                <a:latin typeface=" Cascadia Code PL"/>
              </a:rPr>
              <a:t>static</a:t>
            </a:r>
            <a:r>
              <a:rPr lang="da-DK" sz="2400" b="0" dirty="0">
                <a:solidFill>
                  <a:srgbClr val="D4D4D4"/>
                </a:solidFill>
                <a:effectLst/>
                <a:latin typeface=" Cascadia Code PL"/>
              </a:rPr>
              <a:t> </a:t>
            </a:r>
            <a:r>
              <a:rPr lang="da-DK" sz="2400" b="0" dirty="0">
                <a:solidFill>
                  <a:srgbClr val="569CD6"/>
                </a:solidFill>
                <a:effectLst/>
                <a:latin typeface=" Cascadia Code PL"/>
              </a:rPr>
              <a:t>void</a:t>
            </a:r>
            <a:r>
              <a:rPr lang="da-DK" sz="2400" b="0" dirty="0">
                <a:solidFill>
                  <a:srgbClr val="D4D4D4"/>
                </a:solidFill>
                <a:effectLst/>
                <a:latin typeface=" Cascadia Code PL"/>
              </a:rPr>
              <a:t> </a:t>
            </a:r>
            <a:r>
              <a:rPr lang="da-DK" sz="2400" b="0" dirty="0">
                <a:solidFill>
                  <a:srgbClr val="DCDCAA"/>
                </a:solidFill>
                <a:effectLst/>
                <a:latin typeface=" Cascadia Code PL"/>
              </a:rPr>
              <a:t>Main</a:t>
            </a:r>
            <a:r>
              <a:rPr lang="da-DK" sz="2400" b="0" dirty="0">
                <a:solidFill>
                  <a:srgbClr val="D4D4D4"/>
                </a:solidFill>
                <a:effectLst/>
                <a:latin typeface=" Cascadia Code PL"/>
              </a:rPr>
              <a:t>(</a:t>
            </a:r>
            <a:r>
              <a:rPr lang="da-DK" sz="2400" b="0" dirty="0">
                <a:solidFill>
                  <a:srgbClr val="569CD6"/>
                </a:solidFill>
                <a:effectLst/>
                <a:latin typeface=" Cascadia Code PL"/>
              </a:rPr>
              <a:t>string</a:t>
            </a:r>
            <a:r>
              <a:rPr lang="da-DK" sz="2400" b="0" dirty="0">
                <a:solidFill>
                  <a:srgbClr val="D4D4D4"/>
                </a:solidFill>
                <a:effectLst/>
                <a:latin typeface=" Cascadia Code PL"/>
              </a:rPr>
              <a:t>[] </a:t>
            </a:r>
            <a:r>
              <a:rPr lang="da-DK" sz="2400" b="0" dirty="0">
                <a:solidFill>
                  <a:srgbClr val="9CDCFE"/>
                </a:solidFill>
                <a:effectLst/>
                <a:latin typeface=" Cascadia Code PL"/>
              </a:rPr>
              <a:t>args</a:t>
            </a:r>
            <a:r>
              <a:rPr lang="da-DK" sz="2400" b="0" dirty="0">
                <a:solidFill>
                  <a:srgbClr val="D4D4D4"/>
                </a:solidFill>
                <a:effectLst/>
                <a:latin typeface=" Cascadia Code PL"/>
              </a:rPr>
              <a:t>)</a:t>
            </a:r>
          </a:p>
          <a:p>
            <a:r>
              <a:rPr lang="da-DK" sz="2400" b="0" dirty="0">
                <a:solidFill>
                  <a:srgbClr val="D4D4D4"/>
                </a:solidFill>
                <a:effectLst/>
                <a:latin typeface=" Cascadia Code PL"/>
              </a:rPr>
              <a:t>{</a:t>
            </a:r>
          </a:p>
          <a:p>
            <a:r>
              <a:rPr lang="da-DK" sz="2400" b="0" dirty="0">
                <a:solidFill>
                  <a:srgbClr val="D4D4D4"/>
                </a:solidFill>
                <a:effectLst/>
                <a:latin typeface=" Cascadia Code PL"/>
              </a:rPr>
              <a:t>    </a:t>
            </a:r>
            <a:r>
              <a:rPr lang="da-DK" sz="2400" b="0" dirty="0">
                <a:solidFill>
                  <a:srgbClr val="569CD6"/>
                </a:solidFill>
                <a:effectLst/>
                <a:latin typeface=" Cascadia Code PL"/>
              </a:rPr>
              <a:t>var</a:t>
            </a:r>
            <a:r>
              <a:rPr lang="da-DK" sz="2400" b="0" dirty="0">
                <a:solidFill>
                  <a:srgbClr val="D4D4D4"/>
                </a:solidFill>
                <a:effectLst/>
                <a:latin typeface=" Cascadia Code PL"/>
              </a:rPr>
              <a:t> </a:t>
            </a:r>
            <a:r>
              <a:rPr lang="da-DK" sz="2400" b="0" dirty="0">
                <a:solidFill>
                  <a:srgbClr val="9CDCFE"/>
                </a:solidFill>
                <a:effectLst/>
                <a:latin typeface=" Cascadia Code PL"/>
              </a:rPr>
              <a:t>add</a:t>
            </a:r>
            <a:r>
              <a:rPr lang="da-DK" sz="2400" b="0" dirty="0">
                <a:solidFill>
                  <a:srgbClr val="D4D4D4"/>
                </a:solidFill>
                <a:effectLst/>
                <a:latin typeface=" Cascadia Code PL"/>
              </a:rPr>
              <a:t> = </a:t>
            </a:r>
            <a:r>
              <a:rPr lang="da-DK" sz="2400" b="0" dirty="0">
                <a:solidFill>
                  <a:srgbClr val="569CD6"/>
                </a:solidFill>
                <a:effectLst/>
                <a:latin typeface=" Cascadia Code PL"/>
              </a:rPr>
              <a:t>new</a:t>
            </a:r>
            <a:r>
              <a:rPr lang="da-DK" sz="2400" b="0" dirty="0">
                <a:solidFill>
                  <a:srgbClr val="D4D4D4"/>
                </a:solidFill>
                <a:effectLst/>
                <a:latin typeface=" Cascadia Code PL"/>
              </a:rPr>
              <a:t> </a:t>
            </a:r>
            <a:r>
              <a:rPr lang="da-DK" sz="2400" b="0" dirty="0">
                <a:solidFill>
                  <a:srgbClr val="4EC9B0"/>
                </a:solidFill>
                <a:effectLst/>
                <a:latin typeface=" Cascadia Code PL"/>
              </a:rPr>
              <a:t>BinaryOperation</a:t>
            </a:r>
            <a:r>
              <a:rPr lang="da-DK" sz="2400" b="0" dirty="0">
                <a:solidFill>
                  <a:srgbClr val="D4D4D4"/>
                </a:solidFill>
                <a:effectLst/>
                <a:latin typeface=" Cascadia Code PL"/>
              </a:rPr>
              <a:t>(</a:t>
            </a:r>
          </a:p>
          <a:p>
            <a:r>
              <a:rPr lang="da-DK" sz="2400" b="0" dirty="0">
                <a:solidFill>
                  <a:srgbClr val="D4D4D4"/>
                </a:solidFill>
                <a:effectLst/>
                <a:latin typeface=" Cascadia Code PL"/>
              </a:rPr>
              <a:t>        </a:t>
            </a:r>
            <a:r>
              <a:rPr lang="da-DK" sz="2400" b="0" dirty="0">
                <a:solidFill>
                  <a:srgbClr val="569CD6"/>
                </a:solidFill>
                <a:effectLst/>
                <a:latin typeface=" Cascadia Code PL"/>
              </a:rPr>
              <a:t>delegate</a:t>
            </a:r>
            <a:r>
              <a:rPr lang="da-DK" sz="2400" b="0" dirty="0">
                <a:solidFill>
                  <a:srgbClr val="D4D4D4"/>
                </a:solidFill>
                <a:effectLst/>
                <a:latin typeface=" Cascadia Code PL"/>
              </a:rPr>
              <a:t> (</a:t>
            </a:r>
            <a:r>
              <a:rPr lang="da-DK" sz="2400" b="0" dirty="0">
                <a:solidFill>
                  <a:srgbClr val="569CD6"/>
                </a:solidFill>
                <a:effectLst/>
                <a:latin typeface=" Cascadia Code PL"/>
              </a:rPr>
              <a:t>int</a:t>
            </a:r>
            <a:r>
              <a:rPr lang="da-DK" sz="2400" b="0" dirty="0">
                <a:solidFill>
                  <a:srgbClr val="D4D4D4"/>
                </a:solidFill>
                <a:effectLst/>
                <a:latin typeface=" Cascadia Code PL"/>
              </a:rPr>
              <a:t> </a:t>
            </a:r>
            <a:r>
              <a:rPr lang="da-DK" sz="2400" b="0" dirty="0">
                <a:solidFill>
                  <a:srgbClr val="9CDCFE"/>
                </a:solidFill>
                <a:effectLst/>
                <a:latin typeface=" Cascadia Code PL"/>
              </a:rPr>
              <a:t>x</a:t>
            </a:r>
            <a:r>
              <a:rPr lang="da-DK" sz="2400" b="0" dirty="0">
                <a:solidFill>
                  <a:srgbClr val="D4D4D4"/>
                </a:solidFill>
                <a:effectLst/>
                <a:latin typeface=" Cascadia Code PL"/>
              </a:rPr>
              <a:t>, </a:t>
            </a:r>
            <a:r>
              <a:rPr lang="da-DK" sz="2400" b="0" dirty="0">
                <a:solidFill>
                  <a:srgbClr val="569CD6"/>
                </a:solidFill>
                <a:effectLst/>
                <a:latin typeface=" Cascadia Code PL"/>
              </a:rPr>
              <a:t>int</a:t>
            </a:r>
            <a:r>
              <a:rPr lang="da-DK" sz="2400" b="0" dirty="0">
                <a:solidFill>
                  <a:srgbClr val="D4D4D4"/>
                </a:solidFill>
                <a:effectLst/>
                <a:latin typeface=" Cascadia Code PL"/>
              </a:rPr>
              <a:t> </a:t>
            </a:r>
            <a:r>
              <a:rPr lang="da-DK" sz="2400" b="0" dirty="0">
                <a:solidFill>
                  <a:srgbClr val="9CDCFE"/>
                </a:solidFill>
                <a:effectLst/>
                <a:latin typeface=" Cascadia Code PL"/>
              </a:rPr>
              <a:t>y</a:t>
            </a:r>
            <a:r>
              <a:rPr lang="da-DK" sz="2400" b="0" dirty="0">
                <a:solidFill>
                  <a:srgbClr val="D4D4D4"/>
                </a:solidFill>
                <a:effectLst/>
                <a:latin typeface=" Cascadia Code PL"/>
              </a:rPr>
              <a:t>)</a:t>
            </a:r>
          </a:p>
          <a:p>
            <a:r>
              <a:rPr lang="da-DK" sz="2400" b="0" dirty="0">
                <a:solidFill>
                  <a:srgbClr val="D4D4D4"/>
                </a:solidFill>
                <a:effectLst/>
                <a:latin typeface=" Cascadia Code PL"/>
              </a:rPr>
              <a:t>        {</a:t>
            </a:r>
          </a:p>
          <a:p>
            <a:r>
              <a:rPr lang="da-DK" sz="2400" b="0" dirty="0">
                <a:solidFill>
                  <a:srgbClr val="D4D4D4"/>
                </a:solidFill>
                <a:effectLst/>
                <a:latin typeface=" Cascadia Code PL"/>
              </a:rPr>
              <a:t>            </a:t>
            </a:r>
            <a:r>
              <a:rPr lang="da-DK" sz="2400" b="0" dirty="0">
                <a:solidFill>
                  <a:srgbClr val="C586C0"/>
                </a:solidFill>
                <a:effectLst/>
                <a:latin typeface=" Cascadia Code PL"/>
              </a:rPr>
              <a:t>return</a:t>
            </a:r>
            <a:r>
              <a:rPr lang="da-DK" sz="2400" b="0" dirty="0">
                <a:solidFill>
                  <a:srgbClr val="D4D4D4"/>
                </a:solidFill>
                <a:effectLst/>
                <a:latin typeface=" Cascadia Code PL"/>
              </a:rPr>
              <a:t> </a:t>
            </a:r>
            <a:r>
              <a:rPr lang="da-DK" sz="2400" b="0" dirty="0">
                <a:solidFill>
                  <a:srgbClr val="9CDCFE"/>
                </a:solidFill>
                <a:effectLst/>
                <a:latin typeface=" Cascadia Code PL"/>
              </a:rPr>
              <a:t>x</a:t>
            </a:r>
            <a:r>
              <a:rPr lang="da-DK" sz="2400" b="0" dirty="0">
                <a:solidFill>
                  <a:srgbClr val="D4D4D4"/>
                </a:solidFill>
                <a:effectLst/>
                <a:latin typeface=" Cascadia Code PL"/>
              </a:rPr>
              <a:t> + </a:t>
            </a:r>
            <a:r>
              <a:rPr lang="da-DK" sz="2400" b="0" dirty="0">
                <a:solidFill>
                  <a:srgbClr val="9CDCFE"/>
                </a:solidFill>
                <a:effectLst/>
                <a:latin typeface=" Cascadia Code PL"/>
              </a:rPr>
              <a:t>y</a:t>
            </a:r>
            <a:r>
              <a:rPr lang="da-DK" sz="2400" b="0" dirty="0">
                <a:solidFill>
                  <a:srgbClr val="D4D4D4"/>
                </a:solidFill>
                <a:effectLst/>
                <a:latin typeface=" Cascadia Code PL"/>
              </a:rPr>
              <a:t>;</a:t>
            </a:r>
          </a:p>
          <a:p>
            <a:r>
              <a:rPr lang="da-DK" sz="2400" b="0" dirty="0">
                <a:solidFill>
                  <a:srgbClr val="D4D4D4"/>
                </a:solidFill>
                <a:effectLst/>
                <a:latin typeface=" Cascadia Code PL"/>
              </a:rPr>
              <a:t>        }</a:t>
            </a:r>
          </a:p>
          <a:p>
            <a:r>
              <a:rPr lang="da-DK" sz="2400" b="0" dirty="0">
                <a:solidFill>
                  <a:srgbClr val="D4D4D4"/>
                </a:solidFill>
                <a:effectLst/>
                <a:latin typeface=" Cascadia Code PL"/>
              </a:rPr>
              <a:t>    );</a:t>
            </a:r>
          </a:p>
          <a:p>
            <a:r>
              <a:rPr lang="da-DK" sz="2400" b="0" dirty="0">
                <a:solidFill>
                  <a:srgbClr val="D4D4D4"/>
                </a:solidFill>
                <a:effectLst/>
                <a:latin typeface=" Cascadia Code PL"/>
              </a:rPr>
              <a:t>}</a:t>
            </a:r>
          </a:p>
        </p:txBody>
      </p:sp>
    </p:spTree>
    <p:extLst>
      <p:ext uri="{BB962C8B-B14F-4D97-AF65-F5344CB8AC3E}">
        <p14:creationId xmlns:p14="http://schemas.microsoft.com/office/powerpoint/2010/main" val="209309671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497FAA-4763-4E2D-8190-FA38A7C62494}"/>
              </a:ext>
            </a:extLst>
          </p:cNvPr>
          <p:cNvSpPr>
            <a:spLocks noGrp="1"/>
          </p:cNvSpPr>
          <p:nvPr>
            <p:ph type="title"/>
          </p:nvPr>
        </p:nvSpPr>
        <p:spPr/>
        <p:txBody>
          <a:bodyPr/>
          <a:lstStyle/>
          <a:p>
            <a:r>
              <a:rPr lang="en-US" dirty="0"/>
              <a:t>Delegates</a:t>
            </a:r>
            <a:endParaRPr lang="LID4096" dirty="0"/>
          </a:p>
        </p:txBody>
      </p:sp>
      <p:sp>
        <p:nvSpPr>
          <p:cNvPr id="5" name="Text Placeholder 4">
            <a:extLst>
              <a:ext uri="{FF2B5EF4-FFF2-40B4-BE49-F238E27FC236}">
                <a16:creationId xmlns:a16="http://schemas.microsoft.com/office/drawing/2014/main" id="{6C2D7E09-8A69-4C75-94F1-E5B22AB4DF91}"/>
              </a:ext>
            </a:extLst>
          </p:cNvPr>
          <p:cNvSpPr>
            <a:spLocks noGrp="1"/>
          </p:cNvSpPr>
          <p:nvPr>
            <p:ph type="body" sz="quarter" idx="12"/>
          </p:nvPr>
        </p:nvSpPr>
        <p:spPr/>
        <p:txBody>
          <a:bodyPr/>
          <a:lstStyle/>
          <a:p>
            <a:r>
              <a:rPr lang="en-US" dirty="0"/>
              <a:t>Demo</a:t>
            </a:r>
            <a:endParaRPr lang="LID4096" dirty="0"/>
          </a:p>
        </p:txBody>
      </p:sp>
    </p:spTree>
    <p:extLst>
      <p:ext uri="{BB962C8B-B14F-4D97-AF65-F5344CB8AC3E}">
        <p14:creationId xmlns:p14="http://schemas.microsoft.com/office/powerpoint/2010/main" val="2354545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94203-3197-4752-8139-2AD3E325307A}"/>
              </a:ext>
            </a:extLst>
          </p:cNvPr>
          <p:cNvSpPr>
            <a:spLocks noGrp="1"/>
          </p:cNvSpPr>
          <p:nvPr>
            <p:ph type="title"/>
          </p:nvPr>
        </p:nvSpPr>
        <p:spPr/>
        <p:txBody>
          <a:bodyPr/>
          <a:lstStyle/>
          <a:p>
            <a:r>
              <a:rPr lang="en-US" dirty="0"/>
              <a:t>Lambda Expressions</a:t>
            </a:r>
            <a:endParaRPr lang="LID4096" dirty="0"/>
          </a:p>
        </p:txBody>
      </p:sp>
      <p:sp>
        <p:nvSpPr>
          <p:cNvPr id="7" name="TextBox 6">
            <a:extLst>
              <a:ext uri="{FF2B5EF4-FFF2-40B4-BE49-F238E27FC236}">
                <a16:creationId xmlns:a16="http://schemas.microsoft.com/office/drawing/2014/main" id="{1F48573A-7761-4ADB-989E-0D4EB9D47C9E}"/>
              </a:ext>
            </a:extLst>
          </p:cNvPr>
          <p:cNvSpPr txBox="1"/>
          <p:nvPr/>
        </p:nvSpPr>
        <p:spPr>
          <a:xfrm>
            <a:off x="7184137" y="-1187649"/>
            <a:ext cx="4419600" cy="9233297"/>
          </a:xfrm>
          <a:prstGeom prst="rect">
            <a:avLst/>
          </a:prstGeom>
          <a:noFill/>
        </p:spPr>
        <p:txBody>
          <a:bodyPr wrap="square" lIns="0" tIns="0" rIns="0" bIns="0" rtlCol="0">
            <a:spAutoFit/>
          </a:bodyPr>
          <a:lstStyle/>
          <a:p>
            <a:pPr algn="l"/>
            <a:r>
              <a:rPr lang="el-GR" sz="60000" dirty="0">
                <a:latin typeface="Times New Roman" panose="02020603050405020304" pitchFamily="18" charset="0"/>
                <a:cs typeface="Times New Roman" panose="02020603050405020304" pitchFamily="18" charset="0"/>
              </a:rPr>
              <a:t>λ</a:t>
            </a:r>
            <a:endParaRPr lang="LID4096" sz="60000" dirty="0" err="1">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83342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55BED-0D84-4C95-802B-BE29132CE7DC}"/>
              </a:ext>
            </a:extLst>
          </p:cNvPr>
          <p:cNvSpPr>
            <a:spLocks noGrp="1"/>
          </p:cNvSpPr>
          <p:nvPr>
            <p:ph type="title"/>
          </p:nvPr>
        </p:nvSpPr>
        <p:spPr/>
        <p:txBody>
          <a:bodyPr/>
          <a:lstStyle/>
          <a:p>
            <a:r>
              <a:rPr lang="en-US" dirty="0">
                <a:solidFill>
                  <a:schemeClr val="bg1"/>
                </a:solidFill>
              </a:rPr>
              <a:t>Lambda Expressions</a:t>
            </a:r>
            <a:endParaRPr lang="LID4096" dirty="0">
              <a:solidFill>
                <a:schemeClr val="bg1"/>
              </a:solidFill>
            </a:endParaRPr>
          </a:p>
        </p:txBody>
      </p:sp>
      <p:sp>
        <p:nvSpPr>
          <p:cNvPr id="2" name="Text Placeholder 1">
            <a:extLst>
              <a:ext uri="{FF2B5EF4-FFF2-40B4-BE49-F238E27FC236}">
                <a16:creationId xmlns:a16="http://schemas.microsoft.com/office/drawing/2014/main" id="{8138EAD9-EE93-40C3-BFD1-17011722BEBE}"/>
              </a:ext>
            </a:extLst>
          </p:cNvPr>
          <p:cNvSpPr>
            <a:spLocks noGrp="1"/>
          </p:cNvSpPr>
          <p:nvPr>
            <p:ph type="body" sz="quarter" idx="10"/>
          </p:nvPr>
        </p:nvSpPr>
        <p:spPr>
          <a:xfrm>
            <a:off x="588263" y="1436688"/>
            <a:ext cx="11018520" cy="3841052"/>
          </a:xfrm>
        </p:spPr>
        <p:txBody>
          <a:bodyPr/>
          <a:lstStyle/>
          <a:p>
            <a:endParaRPr lang="en-US" sz="2400" b="0" dirty="0">
              <a:solidFill>
                <a:srgbClr val="4EC9B0"/>
              </a:solidFill>
              <a:effectLst/>
              <a:latin typeface="Cascadia Code" panose="020B0609020000020004" pitchFamily="49" charset="0"/>
              <a:ea typeface="Cascadia Code" panose="020B0609020000020004" pitchFamily="49" charset="0"/>
              <a:cs typeface="Cascadia Code" panose="020B0609020000020004" pitchFamily="49" charset="0"/>
            </a:endParaRPr>
          </a:p>
          <a:p>
            <a:endParaRPr lang="en-US" sz="2400" dirty="0">
              <a:solidFill>
                <a:srgbClr val="4EC9B0"/>
              </a:solidFill>
              <a:latin typeface="Cascadia Code" panose="020B0609020000020004" pitchFamily="49" charset="0"/>
              <a:ea typeface="Cascadia Code" panose="020B0609020000020004" pitchFamily="49" charset="0"/>
              <a:cs typeface="Cascadia Code" panose="020B0609020000020004" pitchFamily="49" charset="0"/>
            </a:endParaRPr>
          </a:p>
          <a:p>
            <a:r>
              <a:rPr lang="en-US" sz="2400" b="0" dirty="0">
                <a:solidFill>
                  <a:srgbClr val="4EC9B0"/>
                </a:solidFill>
                <a:effectLst/>
                <a:latin typeface="Cascadia Code" panose="020B0609020000020004" pitchFamily="49" charset="0"/>
                <a:ea typeface="Cascadia Code" panose="020B0609020000020004" pitchFamily="49" charset="0"/>
                <a:cs typeface="Cascadia Code" panose="020B0609020000020004" pitchFamily="49" charset="0"/>
              </a:rPr>
              <a:t>Action</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&lt;</a:t>
            </a:r>
            <a:r>
              <a:rPr lang="en-US" sz="2400"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string</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&gt; </a:t>
            </a:r>
            <a:r>
              <a:rPr lang="en-US" sz="2400"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write</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en-US" sz="2400"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s</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=&gt; </a:t>
            </a:r>
            <a:r>
              <a:rPr lang="en-US" sz="2400" b="0" dirty="0" err="1">
                <a:solidFill>
                  <a:srgbClr val="4EC9B0"/>
                </a:solidFill>
                <a:effectLst/>
                <a:latin typeface="Cascadia Code" panose="020B0609020000020004" pitchFamily="49" charset="0"/>
                <a:ea typeface="Cascadia Code" panose="020B0609020000020004" pitchFamily="49" charset="0"/>
                <a:cs typeface="Cascadia Code" panose="020B0609020000020004" pitchFamily="49" charset="0"/>
              </a:rPr>
              <a:t>Console</a:t>
            </a:r>
            <a:r>
              <a:rPr lang="en-US" sz="2400" b="0" dirty="0" err="1">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r>
              <a:rPr lang="en-US" sz="2400" b="0" dirty="0" err="1">
                <a:solidFill>
                  <a:srgbClr val="DCDCAA"/>
                </a:solidFill>
                <a:effectLst/>
                <a:latin typeface="Cascadia Code" panose="020B0609020000020004" pitchFamily="49" charset="0"/>
                <a:ea typeface="Cascadia Code" panose="020B0609020000020004" pitchFamily="49" charset="0"/>
                <a:cs typeface="Cascadia Code" panose="020B0609020000020004" pitchFamily="49" charset="0"/>
              </a:rPr>
              <a:t>WriteLine</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r>
              <a:rPr lang="en-US" sz="2400"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s</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endPar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endParaRPr>
          </a:p>
          <a:p>
            <a:r>
              <a:rPr lang="en-US" sz="2400" b="0" dirty="0" err="1">
                <a:solidFill>
                  <a:srgbClr val="4EC9B0"/>
                </a:solidFill>
                <a:effectLst/>
                <a:latin typeface="Cascadia Code" panose="020B0609020000020004" pitchFamily="49" charset="0"/>
                <a:ea typeface="Cascadia Code" panose="020B0609020000020004" pitchFamily="49" charset="0"/>
                <a:cs typeface="Cascadia Code" panose="020B0609020000020004" pitchFamily="49" charset="0"/>
              </a:rPr>
              <a:t>Func</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&lt;</a:t>
            </a:r>
            <a:r>
              <a:rPr lang="en-US" sz="2400"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int</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sz="2400"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int</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&gt; </a:t>
            </a:r>
            <a:r>
              <a:rPr lang="en-US" sz="2400"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square</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en-US" sz="2400"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a</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=&gt; </a:t>
            </a:r>
            <a:r>
              <a:rPr lang="en-US" sz="2400"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a</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en-US" sz="2400"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a</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b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br>
            <a:r>
              <a:rPr lang="en-US" sz="2400" b="0" dirty="0">
                <a:solidFill>
                  <a:srgbClr val="4EC9B0"/>
                </a:solidFill>
                <a:effectLst/>
                <a:latin typeface="Cascadia Code" panose="020B0609020000020004" pitchFamily="49" charset="0"/>
                <a:ea typeface="Cascadia Code" panose="020B0609020000020004" pitchFamily="49" charset="0"/>
                <a:cs typeface="Cascadia Code" panose="020B0609020000020004" pitchFamily="49" charset="0"/>
              </a:rPr>
              <a:t>Predicate</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&lt;</a:t>
            </a:r>
            <a:r>
              <a:rPr lang="en-US" sz="2400" b="0" dirty="0">
                <a:solidFill>
                  <a:srgbClr val="4EC9B0"/>
                </a:solidFill>
                <a:effectLst/>
                <a:latin typeface="Cascadia Code" panose="020B0609020000020004" pitchFamily="49" charset="0"/>
                <a:ea typeface="Cascadia Code" panose="020B0609020000020004" pitchFamily="49" charset="0"/>
                <a:cs typeface="Cascadia Code" panose="020B0609020000020004" pitchFamily="49" charset="0"/>
              </a:rPr>
              <a:t>City</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&gt; </a:t>
            </a:r>
            <a:r>
              <a:rPr lang="en-US" sz="2400"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b</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en-US" sz="2400"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c</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=&gt; </a:t>
            </a:r>
            <a:r>
              <a:rPr lang="en-US" sz="2400" b="0" dirty="0" err="1">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c</a:t>
            </a:r>
            <a:r>
              <a:rPr lang="en-US" sz="2400" b="0" dirty="0" err="1">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r>
              <a:rPr lang="en-US" sz="2400" b="0" dirty="0" err="1">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Name</a:t>
            </a:r>
            <a:r>
              <a:rPr lang="en-US" sz="2400" b="0" dirty="0" err="1">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r>
              <a:rPr lang="en-US" sz="2400" b="0" dirty="0" err="1">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StartsWith</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r>
              <a:rPr lang="en-US" sz="2400" b="0" dirty="0">
                <a:solidFill>
                  <a:srgbClr val="CE9178"/>
                </a:solidFill>
                <a:effectLst/>
                <a:latin typeface="Cascadia Code" panose="020B0609020000020004" pitchFamily="49" charset="0"/>
                <a:ea typeface="Cascadia Code" panose="020B0609020000020004" pitchFamily="49" charset="0"/>
                <a:cs typeface="Cascadia Code" panose="020B0609020000020004" pitchFamily="49" charset="0"/>
              </a:rPr>
              <a:t>"B"</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endParaRPr lang="en-US" sz="2400" dirty="0">
              <a:solidFill>
                <a:srgbClr val="D4D4D4"/>
              </a:solidFill>
              <a:latin typeface="Cascadia Code" panose="020B0609020000020004" pitchFamily="49" charset="0"/>
              <a:ea typeface="Cascadia Code" panose="020B0609020000020004" pitchFamily="49" charset="0"/>
              <a:cs typeface="Cascadia Code" panose="020B0609020000020004" pitchFamily="49" charset="0"/>
            </a:endParaRPr>
          </a:p>
          <a:p>
            <a:r>
              <a:rPr lang="fr-FR" sz="2400" b="0" dirty="0">
                <a:solidFill>
                  <a:srgbClr val="4EC9B0"/>
                </a:solidFill>
                <a:effectLst/>
                <a:latin typeface="Cascadia Code" panose="020B0609020000020004" pitchFamily="49" charset="0"/>
                <a:ea typeface="Cascadia Code" panose="020B0609020000020004" pitchFamily="49" charset="0"/>
                <a:cs typeface="Cascadia Code" panose="020B0609020000020004" pitchFamily="49" charset="0"/>
              </a:rPr>
              <a:t>Converter</a:t>
            </a:r>
            <a:r>
              <a:rPr lang="fr-FR"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&lt;</a:t>
            </a:r>
            <a:r>
              <a:rPr lang="fr-FR" sz="2400"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double</a:t>
            </a:r>
            <a:r>
              <a:rPr lang="fr-FR"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fr-FR" sz="2400"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double</a:t>
            </a:r>
            <a:r>
              <a:rPr lang="fr-FR"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&gt; </a:t>
            </a:r>
            <a:r>
              <a:rPr lang="fr-FR" sz="2400" b="0" dirty="0" err="1">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ftoC</a:t>
            </a:r>
            <a:r>
              <a:rPr lang="fr-FR"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fr-FR" sz="2400"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c</a:t>
            </a:r>
            <a:r>
              <a:rPr lang="fr-FR"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=&gt; </a:t>
            </a:r>
            <a:r>
              <a:rPr lang="fr-FR" sz="2400"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c</a:t>
            </a:r>
            <a:r>
              <a:rPr lang="fr-FR"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fr-FR" sz="2400" b="0" dirty="0">
                <a:solidFill>
                  <a:srgbClr val="B5CEA8"/>
                </a:solidFill>
                <a:effectLst/>
                <a:latin typeface="Cascadia Code" panose="020B0609020000020004" pitchFamily="49" charset="0"/>
                <a:ea typeface="Cascadia Code" panose="020B0609020000020004" pitchFamily="49" charset="0"/>
                <a:cs typeface="Cascadia Code" panose="020B0609020000020004" pitchFamily="49" charset="0"/>
              </a:rPr>
              <a:t>9.0</a:t>
            </a:r>
            <a:r>
              <a:rPr lang="fr-FR"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fr-FR" sz="2400" b="0" dirty="0">
                <a:solidFill>
                  <a:srgbClr val="B5CEA8"/>
                </a:solidFill>
                <a:effectLst/>
                <a:latin typeface="Cascadia Code" panose="020B0609020000020004" pitchFamily="49" charset="0"/>
                <a:ea typeface="Cascadia Code" panose="020B0609020000020004" pitchFamily="49" charset="0"/>
                <a:cs typeface="Cascadia Code" panose="020B0609020000020004" pitchFamily="49" charset="0"/>
              </a:rPr>
              <a:t>5.0</a:t>
            </a:r>
            <a:r>
              <a:rPr lang="fr-FR"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fr-FR" sz="2400" b="0" dirty="0">
                <a:solidFill>
                  <a:srgbClr val="B5CEA8"/>
                </a:solidFill>
                <a:effectLst/>
                <a:latin typeface="Cascadia Code" panose="020B0609020000020004" pitchFamily="49" charset="0"/>
                <a:ea typeface="Cascadia Code" panose="020B0609020000020004" pitchFamily="49" charset="0"/>
                <a:cs typeface="Cascadia Code" panose="020B0609020000020004" pitchFamily="49" charset="0"/>
              </a:rPr>
              <a:t>32.0</a:t>
            </a:r>
            <a:r>
              <a:rPr lang="fr-FR"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p:txBody>
      </p:sp>
    </p:spTree>
    <p:extLst>
      <p:ext uri="{BB962C8B-B14F-4D97-AF65-F5344CB8AC3E}">
        <p14:creationId xmlns:p14="http://schemas.microsoft.com/office/powerpoint/2010/main" val="139542917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492AE-2491-447E-B341-E60BF3924A40}"/>
              </a:ext>
            </a:extLst>
          </p:cNvPr>
          <p:cNvSpPr>
            <a:spLocks noGrp="1"/>
          </p:cNvSpPr>
          <p:nvPr>
            <p:ph type="title"/>
          </p:nvPr>
        </p:nvSpPr>
        <p:spPr/>
        <p:txBody>
          <a:bodyPr/>
          <a:lstStyle/>
          <a:p>
            <a:r>
              <a:rPr lang="en-US" dirty="0">
                <a:solidFill>
                  <a:schemeClr val="bg1"/>
                </a:solidFill>
              </a:rPr>
              <a:t>Local functions I</a:t>
            </a:r>
            <a:endParaRPr lang="LID4096" dirty="0">
              <a:solidFill>
                <a:schemeClr val="bg1"/>
              </a:solidFill>
            </a:endParaRPr>
          </a:p>
        </p:txBody>
      </p:sp>
      <p:sp>
        <p:nvSpPr>
          <p:cNvPr id="3" name="Text Placeholder 2">
            <a:extLst>
              <a:ext uri="{FF2B5EF4-FFF2-40B4-BE49-F238E27FC236}">
                <a16:creationId xmlns:a16="http://schemas.microsoft.com/office/drawing/2014/main" id="{2E126819-7E87-42A2-A3E4-FA03B6C9365D}"/>
              </a:ext>
            </a:extLst>
          </p:cNvPr>
          <p:cNvSpPr>
            <a:spLocks noGrp="1"/>
          </p:cNvSpPr>
          <p:nvPr>
            <p:ph type="body" sz="quarter" idx="10"/>
          </p:nvPr>
        </p:nvSpPr>
        <p:spPr>
          <a:xfrm>
            <a:off x="588263" y="1436688"/>
            <a:ext cx="11018520" cy="3767185"/>
          </a:xfrm>
        </p:spPr>
        <p:txBody>
          <a:bodyPr/>
          <a:lstStyle/>
          <a:p>
            <a:r>
              <a:rPr lang="en-US" sz="3600" b="0" dirty="0">
                <a:solidFill>
                  <a:srgbClr val="569CD6"/>
                </a:solidFill>
                <a:effectLst/>
                <a:latin typeface=" Cascadia Code PL"/>
              </a:rPr>
              <a:t>static</a:t>
            </a:r>
            <a:r>
              <a:rPr lang="en-US" sz="3600" b="0" dirty="0">
                <a:solidFill>
                  <a:srgbClr val="D4D4D4"/>
                </a:solidFill>
                <a:effectLst/>
                <a:latin typeface=" Cascadia Code PL"/>
              </a:rPr>
              <a:t> </a:t>
            </a:r>
            <a:r>
              <a:rPr lang="en-US" sz="3600" b="0" dirty="0">
                <a:solidFill>
                  <a:srgbClr val="569CD6"/>
                </a:solidFill>
                <a:effectLst/>
                <a:latin typeface=" Cascadia Code PL"/>
              </a:rPr>
              <a:t>void</a:t>
            </a:r>
            <a:r>
              <a:rPr lang="en-US" sz="3600" b="0" dirty="0">
                <a:solidFill>
                  <a:srgbClr val="D4D4D4"/>
                </a:solidFill>
                <a:effectLst/>
                <a:latin typeface=" Cascadia Code PL"/>
              </a:rPr>
              <a:t> </a:t>
            </a:r>
            <a:r>
              <a:rPr lang="en-US" sz="3600" b="0" dirty="0">
                <a:solidFill>
                  <a:srgbClr val="DCDCAA"/>
                </a:solidFill>
                <a:effectLst/>
                <a:latin typeface=" Cascadia Code PL"/>
              </a:rPr>
              <a:t>Main</a:t>
            </a:r>
            <a:r>
              <a:rPr lang="en-US" sz="3600" b="0" dirty="0">
                <a:solidFill>
                  <a:srgbClr val="D4D4D4"/>
                </a:solidFill>
                <a:effectLst/>
                <a:latin typeface=" Cascadia Code PL"/>
              </a:rPr>
              <a:t>(</a:t>
            </a:r>
            <a:r>
              <a:rPr lang="en-US" sz="3600" b="0" dirty="0">
                <a:solidFill>
                  <a:srgbClr val="569CD6"/>
                </a:solidFill>
                <a:effectLst/>
                <a:latin typeface=" Cascadia Code PL"/>
              </a:rPr>
              <a:t>string</a:t>
            </a:r>
            <a:r>
              <a:rPr lang="en-US" sz="3600" b="0" dirty="0">
                <a:solidFill>
                  <a:srgbClr val="D4D4D4"/>
                </a:solidFill>
                <a:effectLst/>
                <a:latin typeface=" Cascadia Code PL"/>
              </a:rPr>
              <a:t>[] </a:t>
            </a:r>
            <a:r>
              <a:rPr lang="en-US" sz="3600" b="0" dirty="0" err="1">
                <a:solidFill>
                  <a:srgbClr val="9CDCFE"/>
                </a:solidFill>
                <a:effectLst/>
                <a:latin typeface=" Cascadia Code PL"/>
              </a:rPr>
              <a:t>args</a:t>
            </a:r>
            <a:r>
              <a:rPr lang="en-US" sz="3600" b="0" dirty="0">
                <a:solidFill>
                  <a:srgbClr val="D4D4D4"/>
                </a:solidFill>
                <a:effectLst/>
                <a:latin typeface=" Cascadia Code PL"/>
              </a:rPr>
              <a:t>)</a:t>
            </a:r>
          </a:p>
          <a:p>
            <a:r>
              <a:rPr lang="en-US" sz="3600" b="0" dirty="0">
                <a:solidFill>
                  <a:srgbClr val="D4D4D4"/>
                </a:solidFill>
                <a:effectLst/>
                <a:latin typeface=" Cascadia Code PL"/>
              </a:rPr>
              <a:t>{</a:t>
            </a:r>
          </a:p>
          <a:p>
            <a:r>
              <a:rPr lang="en-US" sz="3600" b="0" dirty="0">
                <a:solidFill>
                  <a:srgbClr val="D4D4D4"/>
                </a:solidFill>
                <a:effectLst/>
                <a:latin typeface=" Cascadia Code PL"/>
              </a:rPr>
              <a:t>    </a:t>
            </a:r>
            <a:r>
              <a:rPr lang="en-US" sz="3600" b="0" dirty="0">
                <a:solidFill>
                  <a:srgbClr val="569CD6"/>
                </a:solidFill>
                <a:effectLst/>
                <a:latin typeface=" Cascadia Code PL"/>
              </a:rPr>
              <a:t>int</a:t>
            </a:r>
            <a:r>
              <a:rPr lang="en-US" sz="3600" b="0" dirty="0">
                <a:solidFill>
                  <a:srgbClr val="D4D4D4"/>
                </a:solidFill>
                <a:effectLst/>
                <a:latin typeface=" Cascadia Code PL"/>
              </a:rPr>
              <a:t> </a:t>
            </a:r>
            <a:r>
              <a:rPr lang="en-US" sz="3600" b="0" dirty="0">
                <a:solidFill>
                  <a:srgbClr val="DCDCAA"/>
                </a:solidFill>
                <a:effectLst/>
                <a:latin typeface=" Cascadia Code PL"/>
              </a:rPr>
              <a:t>square</a:t>
            </a:r>
            <a:r>
              <a:rPr lang="en-US" sz="3600" b="0" dirty="0">
                <a:solidFill>
                  <a:srgbClr val="D4D4D4"/>
                </a:solidFill>
                <a:effectLst/>
                <a:latin typeface=" Cascadia Code PL"/>
              </a:rPr>
              <a:t>(</a:t>
            </a:r>
            <a:r>
              <a:rPr lang="en-US" sz="3600" b="0" dirty="0">
                <a:solidFill>
                  <a:srgbClr val="569CD6"/>
                </a:solidFill>
                <a:effectLst/>
                <a:latin typeface=" Cascadia Code PL"/>
              </a:rPr>
              <a:t>int</a:t>
            </a:r>
            <a:r>
              <a:rPr lang="en-US" sz="3600" b="0" dirty="0">
                <a:solidFill>
                  <a:srgbClr val="D4D4D4"/>
                </a:solidFill>
                <a:effectLst/>
                <a:latin typeface=" Cascadia Code PL"/>
              </a:rPr>
              <a:t> </a:t>
            </a:r>
            <a:r>
              <a:rPr lang="en-US" sz="3600" b="0" dirty="0">
                <a:solidFill>
                  <a:srgbClr val="9CDCFE"/>
                </a:solidFill>
                <a:effectLst/>
                <a:latin typeface=" Cascadia Code PL"/>
              </a:rPr>
              <a:t>a</a:t>
            </a:r>
            <a:r>
              <a:rPr lang="en-US" sz="3600" b="0" dirty="0">
                <a:solidFill>
                  <a:srgbClr val="D4D4D4"/>
                </a:solidFill>
                <a:effectLst/>
                <a:latin typeface=" Cascadia Code PL"/>
              </a:rPr>
              <a:t>) { </a:t>
            </a:r>
            <a:r>
              <a:rPr lang="en-US" sz="3600" b="0" dirty="0">
                <a:solidFill>
                  <a:srgbClr val="C586C0"/>
                </a:solidFill>
                <a:effectLst/>
                <a:latin typeface=" Cascadia Code PL"/>
              </a:rPr>
              <a:t>return</a:t>
            </a:r>
            <a:r>
              <a:rPr lang="en-US" sz="3600" b="0" dirty="0">
                <a:solidFill>
                  <a:srgbClr val="D4D4D4"/>
                </a:solidFill>
                <a:effectLst/>
                <a:latin typeface=" Cascadia Code PL"/>
              </a:rPr>
              <a:t> </a:t>
            </a:r>
            <a:r>
              <a:rPr lang="en-US" sz="3600" b="0" dirty="0">
                <a:solidFill>
                  <a:srgbClr val="9CDCFE"/>
                </a:solidFill>
                <a:effectLst/>
                <a:latin typeface=" Cascadia Code PL"/>
              </a:rPr>
              <a:t>a</a:t>
            </a:r>
            <a:r>
              <a:rPr lang="en-US" sz="3600" b="0" dirty="0">
                <a:solidFill>
                  <a:srgbClr val="D4D4D4"/>
                </a:solidFill>
                <a:effectLst/>
                <a:latin typeface=" Cascadia Code PL"/>
              </a:rPr>
              <a:t> * </a:t>
            </a:r>
            <a:r>
              <a:rPr lang="en-US" sz="3600" b="0" dirty="0">
                <a:solidFill>
                  <a:srgbClr val="9CDCFE"/>
                </a:solidFill>
                <a:effectLst/>
                <a:latin typeface=" Cascadia Code PL"/>
              </a:rPr>
              <a:t>a</a:t>
            </a:r>
            <a:r>
              <a:rPr lang="en-US" sz="3600" b="0" dirty="0">
                <a:solidFill>
                  <a:srgbClr val="D4D4D4"/>
                </a:solidFill>
                <a:effectLst/>
                <a:latin typeface=" Cascadia Code PL"/>
              </a:rPr>
              <a:t>; };</a:t>
            </a:r>
          </a:p>
          <a:p>
            <a:br>
              <a:rPr lang="en-US" sz="3600" b="0" dirty="0">
                <a:solidFill>
                  <a:srgbClr val="D4D4D4"/>
                </a:solidFill>
                <a:effectLst/>
                <a:latin typeface=" Cascadia Code PL"/>
              </a:rPr>
            </a:br>
            <a:r>
              <a:rPr lang="en-US" sz="3600" b="0" dirty="0">
                <a:solidFill>
                  <a:srgbClr val="D4D4D4"/>
                </a:solidFill>
                <a:effectLst/>
                <a:latin typeface=" Cascadia Code PL"/>
              </a:rPr>
              <a:t>    </a:t>
            </a:r>
            <a:r>
              <a:rPr lang="en-US" sz="3600" b="0" dirty="0" err="1">
                <a:solidFill>
                  <a:srgbClr val="4EC9B0"/>
                </a:solidFill>
                <a:effectLst/>
                <a:latin typeface=" Cascadia Code PL"/>
              </a:rPr>
              <a:t>Console</a:t>
            </a:r>
            <a:r>
              <a:rPr lang="en-US" sz="3600" b="0" dirty="0" err="1">
                <a:solidFill>
                  <a:srgbClr val="D4D4D4"/>
                </a:solidFill>
                <a:effectLst/>
                <a:latin typeface=" Cascadia Code PL"/>
              </a:rPr>
              <a:t>.</a:t>
            </a:r>
            <a:r>
              <a:rPr lang="en-US" sz="3600" b="0" dirty="0" err="1">
                <a:solidFill>
                  <a:srgbClr val="DCDCAA"/>
                </a:solidFill>
                <a:effectLst/>
                <a:latin typeface=" Cascadia Code PL"/>
              </a:rPr>
              <a:t>WriteLine</a:t>
            </a:r>
            <a:r>
              <a:rPr lang="en-US" sz="3600" b="0" dirty="0">
                <a:solidFill>
                  <a:srgbClr val="D4D4D4"/>
                </a:solidFill>
                <a:effectLst/>
                <a:latin typeface=" Cascadia Code PL"/>
              </a:rPr>
              <a:t>(</a:t>
            </a:r>
            <a:r>
              <a:rPr lang="en-US" sz="3600" b="0" dirty="0">
                <a:solidFill>
                  <a:srgbClr val="DCDCAA"/>
                </a:solidFill>
                <a:effectLst/>
                <a:latin typeface=" Cascadia Code PL"/>
              </a:rPr>
              <a:t>square</a:t>
            </a:r>
            <a:r>
              <a:rPr lang="en-US" sz="3600" b="0" dirty="0">
                <a:solidFill>
                  <a:srgbClr val="D4D4D4"/>
                </a:solidFill>
                <a:effectLst/>
                <a:latin typeface=" Cascadia Code PL"/>
              </a:rPr>
              <a:t>(</a:t>
            </a:r>
            <a:r>
              <a:rPr lang="en-US" sz="3600" b="0" dirty="0">
                <a:solidFill>
                  <a:srgbClr val="B5CEA8"/>
                </a:solidFill>
                <a:effectLst/>
                <a:latin typeface=" Cascadia Code PL"/>
              </a:rPr>
              <a:t>16</a:t>
            </a:r>
            <a:r>
              <a:rPr lang="en-US" sz="3600" b="0" dirty="0">
                <a:solidFill>
                  <a:srgbClr val="D4D4D4"/>
                </a:solidFill>
                <a:effectLst/>
                <a:latin typeface=" Cascadia Code PL"/>
              </a:rPr>
              <a:t>));</a:t>
            </a:r>
          </a:p>
          <a:p>
            <a:r>
              <a:rPr lang="en-US" sz="3600" b="0" dirty="0">
                <a:solidFill>
                  <a:srgbClr val="D4D4D4"/>
                </a:solidFill>
                <a:effectLst/>
                <a:latin typeface=" Cascadia Code PL"/>
              </a:rPr>
              <a:t>}</a:t>
            </a:r>
          </a:p>
        </p:txBody>
      </p:sp>
    </p:spTree>
    <p:extLst>
      <p:ext uri="{BB962C8B-B14F-4D97-AF65-F5344CB8AC3E}">
        <p14:creationId xmlns:p14="http://schemas.microsoft.com/office/powerpoint/2010/main" val="218843178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492AE-2491-447E-B341-E60BF3924A40}"/>
              </a:ext>
            </a:extLst>
          </p:cNvPr>
          <p:cNvSpPr>
            <a:spLocks noGrp="1"/>
          </p:cNvSpPr>
          <p:nvPr>
            <p:ph type="title"/>
          </p:nvPr>
        </p:nvSpPr>
        <p:spPr/>
        <p:txBody>
          <a:bodyPr/>
          <a:lstStyle/>
          <a:p>
            <a:r>
              <a:rPr lang="en-US" dirty="0">
                <a:solidFill>
                  <a:schemeClr val="bg1"/>
                </a:solidFill>
              </a:rPr>
              <a:t>Local functions II</a:t>
            </a:r>
            <a:endParaRPr lang="LID4096" dirty="0">
              <a:solidFill>
                <a:schemeClr val="bg1"/>
              </a:solidFill>
            </a:endParaRPr>
          </a:p>
        </p:txBody>
      </p:sp>
      <p:sp>
        <p:nvSpPr>
          <p:cNvPr id="3" name="Text Placeholder 2">
            <a:extLst>
              <a:ext uri="{FF2B5EF4-FFF2-40B4-BE49-F238E27FC236}">
                <a16:creationId xmlns:a16="http://schemas.microsoft.com/office/drawing/2014/main" id="{2E126819-7E87-42A2-A3E4-FA03B6C9365D}"/>
              </a:ext>
            </a:extLst>
          </p:cNvPr>
          <p:cNvSpPr>
            <a:spLocks noGrp="1"/>
          </p:cNvSpPr>
          <p:nvPr>
            <p:ph type="body" sz="quarter" idx="10"/>
          </p:nvPr>
        </p:nvSpPr>
        <p:spPr>
          <a:xfrm>
            <a:off x="588263" y="1436688"/>
            <a:ext cx="11018520" cy="3397853"/>
          </a:xfrm>
        </p:spPr>
        <p:txBody>
          <a:bodyPr/>
          <a:lstStyle/>
          <a:p>
            <a:r>
              <a:rPr lang="en-US" sz="2400"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public</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sz="2400"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static</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sz="2400"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int</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sz="2400" b="0" dirty="0" err="1">
                <a:solidFill>
                  <a:srgbClr val="DCDCAA"/>
                </a:solidFill>
                <a:effectLst/>
                <a:latin typeface="Cascadia Code" panose="020B0609020000020004" pitchFamily="49" charset="0"/>
                <a:ea typeface="Cascadia Code" panose="020B0609020000020004" pitchFamily="49" charset="0"/>
                <a:cs typeface="Cascadia Code" panose="020B0609020000020004" pitchFamily="49" charset="0"/>
              </a:rPr>
              <a:t>LocalFunctionFactorial</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r>
              <a:rPr lang="en-US" sz="2400"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int</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sz="2400"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n</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sz="2400" b="0" dirty="0">
                <a:solidFill>
                  <a:srgbClr val="C586C0"/>
                </a:solidFill>
                <a:effectLst/>
                <a:latin typeface="Cascadia Code" panose="020B0609020000020004" pitchFamily="49" charset="0"/>
                <a:ea typeface="Cascadia Code" panose="020B0609020000020004" pitchFamily="49" charset="0"/>
                <a:cs typeface="Cascadia Code" panose="020B0609020000020004" pitchFamily="49" charset="0"/>
              </a:rPr>
              <a:t>return</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sz="2400" b="0" dirty="0" err="1">
                <a:solidFill>
                  <a:srgbClr val="DCDCAA"/>
                </a:solidFill>
                <a:effectLst/>
                <a:latin typeface="Cascadia Code" panose="020B0609020000020004" pitchFamily="49" charset="0"/>
                <a:ea typeface="Cascadia Code" panose="020B0609020000020004" pitchFamily="49" charset="0"/>
                <a:cs typeface="Cascadia Code" panose="020B0609020000020004" pitchFamily="49" charset="0"/>
              </a:rPr>
              <a:t>nthFactorial</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r>
              <a:rPr lang="en-US" sz="2400"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n</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b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b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sz="2400"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int</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sz="2400" b="0" dirty="0" err="1">
                <a:solidFill>
                  <a:srgbClr val="DCDCAA"/>
                </a:solidFill>
                <a:effectLst/>
                <a:latin typeface="Cascadia Code" panose="020B0609020000020004" pitchFamily="49" charset="0"/>
                <a:ea typeface="Cascadia Code" panose="020B0609020000020004" pitchFamily="49" charset="0"/>
                <a:cs typeface="Cascadia Code" panose="020B0609020000020004" pitchFamily="49" charset="0"/>
              </a:rPr>
              <a:t>nthFactorial</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r>
              <a:rPr lang="en-US" sz="2400" b="0" dirty="0">
                <a:solidFill>
                  <a:srgbClr val="569CD6"/>
                </a:solidFill>
                <a:effectLst/>
                <a:latin typeface="Cascadia Code" panose="020B0609020000020004" pitchFamily="49" charset="0"/>
                <a:ea typeface="Cascadia Code" panose="020B0609020000020004" pitchFamily="49" charset="0"/>
                <a:cs typeface="Cascadia Code" panose="020B0609020000020004" pitchFamily="49" charset="0"/>
              </a:rPr>
              <a:t>int</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a:t>
            </a:r>
            <a:r>
              <a:rPr lang="en-US" sz="2400"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number</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=&gt; </a:t>
            </a:r>
            <a:r>
              <a:rPr lang="en-US" sz="2400"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number</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&lt; </a:t>
            </a:r>
            <a:r>
              <a:rPr lang="en-US" sz="2400" b="0" dirty="0">
                <a:solidFill>
                  <a:srgbClr val="B5CEA8"/>
                </a:solidFill>
                <a:effectLst/>
                <a:latin typeface="Cascadia Code" panose="020B0609020000020004" pitchFamily="49" charset="0"/>
                <a:ea typeface="Cascadia Code" panose="020B0609020000020004" pitchFamily="49" charset="0"/>
                <a:cs typeface="Cascadia Code" panose="020B0609020000020004" pitchFamily="49" charset="0"/>
              </a:rPr>
              <a:t>2</a:t>
            </a:r>
            <a:endPar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endParaRPr>
          </a:p>
          <a:p>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en-US" sz="2400" b="0" dirty="0">
                <a:solidFill>
                  <a:srgbClr val="B5CEA8"/>
                </a:solidFill>
                <a:effectLst/>
                <a:latin typeface="Cascadia Code" panose="020B0609020000020004" pitchFamily="49" charset="0"/>
                <a:ea typeface="Cascadia Code" panose="020B0609020000020004" pitchFamily="49" charset="0"/>
                <a:cs typeface="Cascadia Code" panose="020B0609020000020004" pitchFamily="49" charset="0"/>
              </a:rPr>
              <a:t>1</a:t>
            </a:r>
            <a:endPar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endParaRPr>
          </a:p>
          <a:p>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en-US" sz="2400"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number</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en-US" sz="2400" b="0" dirty="0" err="1">
                <a:solidFill>
                  <a:srgbClr val="DCDCAA"/>
                </a:solidFill>
                <a:effectLst/>
                <a:latin typeface="Cascadia Code" panose="020B0609020000020004" pitchFamily="49" charset="0"/>
                <a:ea typeface="Cascadia Code" panose="020B0609020000020004" pitchFamily="49" charset="0"/>
                <a:cs typeface="Cascadia Code" panose="020B0609020000020004" pitchFamily="49" charset="0"/>
              </a:rPr>
              <a:t>nthFactorial</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r>
              <a:rPr lang="en-US" sz="2400" b="0" dirty="0">
                <a:solidFill>
                  <a:srgbClr val="9CDCFE"/>
                </a:solidFill>
                <a:effectLst/>
                <a:latin typeface="Cascadia Code" panose="020B0609020000020004" pitchFamily="49" charset="0"/>
                <a:ea typeface="Cascadia Code" panose="020B0609020000020004" pitchFamily="49" charset="0"/>
                <a:cs typeface="Cascadia Code" panose="020B0609020000020004" pitchFamily="49" charset="0"/>
              </a:rPr>
              <a:t>number</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 - </a:t>
            </a:r>
            <a:r>
              <a:rPr lang="en-US" sz="2400" b="0" dirty="0">
                <a:solidFill>
                  <a:srgbClr val="B5CEA8"/>
                </a:solidFill>
                <a:effectLst/>
                <a:latin typeface="Cascadia Code" panose="020B0609020000020004" pitchFamily="49" charset="0"/>
                <a:ea typeface="Cascadia Code" panose="020B0609020000020004" pitchFamily="49" charset="0"/>
                <a:cs typeface="Cascadia Code" panose="020B0609020000020004" pitchFamily="49" charset="0"/>
              </a:rPr>
              <a:t>1</a:t>
            </a:r>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a:p>
            <a:r>
              <a:rPr lang="en-US" sz="2400" b="0" dirty="0">
                <a:solidFill>
                  <a:srgbClr val="D4D4D4"/>
                </a:solidFill>
                <a:effectLst/>
                <a:latin typeface="Cascadia Code" panose="020B0609020000020004" pitchFamily="49" charset="0"/>
                <a:ea typeface="Cascadia Code" panose="020B0609020000020004" pitchFamily="49" charset="0"/>
                <a:cs typeface="Cascadia Code" panose="020B0609020000020004" pitchFamily="49" charset="0"/>
              </a:rPr>
              <a:t>}</a:t>
            </a:r>
          </a:p>
        </p:txBody>
      </p:sp>
    </p:spTree>
    <p:extLst>
      <p:ext uri="{BB962C8B-B14F-4D97-AF65-F5344CB8AC3E}">
        <p14:creationId xmlns:p14="http://schemas.microsoft.com/office/powerpoint/2010/main" val="334315195"/>
      </p:ext>
    </p:extLst>
  </p:cSld>
  <p:clrMapOvr>
    <a:masterClrMapping/>
  </p:clrMapOvr>
  <p:transition>
    <p:fade/>
  </p:transition>
</p:sld>
</file>

<file path=ppt/theme/theme1.xml><?xml version="1.0" encoding="utf-8"?>
<a:theme xmlns:a="http://schemas.openxmlformats.org/drawingml/2006/main" name="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blue.potx" id="{480B23C3-38C8-4962-83A2-3297C539F5A5}" vid="{4711DFBC-8085-446F-AC17-C262437718B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Microsoft_brand_template_blue</Template>
  <TotalTime>0</TotalTime>
  <Words>825</Words>
  <Application>Microsoft Office PowerPoint</Application>
  <PresentationFormat>Widescreen</PresentationFormat>
  <Paragraphs>151</Paragraphs>
  <Slides>24</Slides>
  <Notes>3</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 Cascadia Code PL</vt:lpstr>
      <vt:lpstr>Arial</vt:lpstr>
      <vt:lpstr>Cascadia Code</vt:lpstr>
      <vt:lpstr>Consolas</vt:lpstr>
      <vt:lpstr>Segoe UI</vt:lpstr>
      <vt:lpstr>Segoe UI Semibold</vt:lpstr>
      <vt:lpstr>Times New Roman</vt:lpstr>
      <vt:lpstr>Wingdings</vt:lpstr>
      <vt:lpstr>White Template</vt:lpstr>
      <vt:lpstr>C♯ Lambdas and LINQ</vt:lpstr>
      <vt:lpstr>Agenda</vt:lpstr>
      <vt:lpstr>Delegates</vt:lpstr>
      <vt:lpstr>Delegates – Building block for Higher-order functions</vt:lpstr>
      <vt:lpstr>Delegates</vt:lpstr>
      <vt:lpstr>Lambda Expressions</vt:lpstr>
      <vt:lpstr>Lambda Expressions</vt:lpstr>
      <vt:lpstr>Local functions I</vt:lpstr>
      <vt:lpstr>Local functions II</vt:lpstr>
      <vt:lpstr>Local functions III</vt:lpstr>
      <vt:lpstr>Prerequisites</vt:lpstr>
      <vt:lpstr>Anonymous types</vt:lpstr>
      <vt:lpstr>(Tuples)</vt:lpstr>
      <vt:lpstr>Data: Collection Initializer</vt:lpstr>
      <vt:lpstr>Data: Collection + Object Initializer</vt:lpstr>
      <vt:lpstr>Extension Methods</vt:lpstr>
      <vt:lpstr>Extension methods 1/2</vt:lpstr>
      <vt:lpstr>Extension methods 2/2</vt:lpstr>
      <vt:lpstr>Extension Methods</vt:lpstr>
      <vt:lpstr>LINQ – Language INtegrated Query</vt:lpstr>
      <vt:lpstr>LINQ</vt:lpstr>
      <vt:lpstr>Extension Methods Version</vt:lpstr>
      <vt:lpstr>LINQ</vt:lpstr>
      <vt:lpstr>Thank you</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the Microsoft presentation toolkit</dc:title>
  <dc:subject/>
  <dc:creator>Rasmus Lystrøm</dc:creator>
  <cp:keywords/>
  <dc:description/>
  <cp:lastModifiedBy>Rasmus Lystrøm</cp:lastModifiedBy>
  <cp:revision>68</cp:revision>
  <dcterms:created xsi:type="dcterms:W3CDTF">2021-09-02T18:23:40Z</dcterms:created>
  <dcterms:modified xsi:type="dcterms:W3CDTF">2021-09-24T07:38:20Z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etDate">
    <vt:lpwstr>2021-09-08T17:39:52Z</vt:lpwstr>
  </property>
  <property fmtid="{D5CDD505-2E9C-101B-9397-08002B2CF9AE}" pid="4" name="MSIP_Label_f42aa342-8706-4288-bd11-ebb85995028c_Method">
    <vt:lpwstr>Standard</vt:lpwstr>
  </property>
  <property fmtid="{D5CDD505-2E9C-101B-9397-08002B2CF9AE}" pid="5" name="MSIP_Label_f42aa342-8706-4288-bd11-ebb85995028c_Name">
    <vt:lpwstr>Internal</vt:lpwstr>
  </property>
  <property fmtid="{D5CDD505-2E9C-101B-9397-08002B2CF9AE}" pid="6" name="MSIP_Label_f42aa342-8706-4288-bd11-ebb85995028c_SiteId">
    <vt:lpwstr>72f988bf-86f1-41af-91ab-2d7cd011db47</vt:lpwstr>
  </property>
  <property fmtid="{D5CDD505-2E9C-101B-9397-08002B2CF9AE}" pid="7" name="MSIP_Label_f42aa342-8706-4288-bd11-ebb85995028c_ActionId">
    <vt:lpwstr>0df8b392-09a8-4061-93e7-1bcbbc7908bf</vt:lpwstr>
  </property>
  <property fmtid="{D5CDD505-2E9C-101B-9397-08002B2CF9AE}" pid="8" name="MSIP_Label_f42aa342-8706-4288-bd11-ebb85995028c_ContentBits">
    <vt:lpwstr>0</vt:lpwstr>
  </property>
</Properties>
</file>

<file path=docProps/thumbnail.jpeg>
</file>